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autoCompressPictures="0">
  <p:sldMasterIdLst>
    <p:sldMasterId id="2147483648" r:id="rId1"/>
  </p:sldMasterIdLst>
  <p:notesMasterIdLst>
    <p:notesMasterId r:id="rId3"/>
  </p:notesMasterIdLst>
  <p:sldIdLst>
    <p:sldId id="524" r:id="rId2"/>
  </p:sldIdLst>
  <p:sldSz cx="10698163" cy="756285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79C3DA"/>
    <a:srgbClr val="CCECFF"/>
    <a:srgbClr val="385D8A"/>
    <a:srgbClr val="FF0000"/>
    <a:srgbClr val="FF00FF"/>
    <a:srgbClr val="0000FF"/>
    <a:srgbClr val="FFFF66"/>
    <a:srgbClr val="DDFFFF"/>
    <a:srgbClr val="366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48" autoAdjust="0"/>
    <p:restoredTop sz="96619" autoAdjust="0"/>
  </p:normalViewPr>
  <p:slideViewPr>
    <p:cSldViewPr snapToGrid="0">
      <p:cViewPr varScale="1">
        <p:scale>
          <a:sx n="101" d="100"/>
          <a:sy n="101" d="100"/>
        </p:scale>
        <p:origin x="1590" y="120"/>
      </p:cViewPr>
      <p:guideLst/>
    </p:cSldViewPr>
  </p:slideViewPr>
  <p:notesTextViewPr>
    <p:cViewPr>
      <p:scale>
        <a:sx n="1" d="1"/>
        <a:sy n="1" d="1"/>
      </p:scale>
      <p:origin x="0" y="0"/>
    </p:cViewPr>
  </p:notesTextViewPr>
  <p:sorterViewPr>
    <p:cViewPr>
      <p:scale>
        <a:sx n="100" d="100"/>
        <a:sy n="100" d="100"/>
      </p:scale>
      <p:origin x="0" y="-7092"/>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0" y="14"/>
            <a:ext cx="2949784" cy="498692"/>
          </a:xfrm>
          <a:prstGeom prst="rect">
            <a:avLst/>
          </a:prstGeom>
        </p:spPr>
        <p:txBody>
          <a:bodyPr vert="horz" lIns="95551" tIns="47773" rIns="95551" bIns="47773"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51" y="14"/>
            <a:ext cx="2949784" cy="498692"/>
          </a:xfrm>
          <a:prstGeom prst="rect">
            <a:avLst/>
          </a:prstGeom>
        </p:spPr>
        <p:txBody>
          <a:bodyPr vert="horz" lIns="95551" tIns="47773" rIns="95551" bIns="47773" rtlCol="0"/>
          <a:lstStyle>
            <a:lvl1pPr algn="r">
              <a:defRPr sz="1300"/>
            </a:lvl1pPr>
          </a:lstStyle>
          <a:p>
            <a:fld id="{74D006EA-612A-4144-A565-CECCB51B7FDD}" type="datetimeFigureOut">
              <a:rPr kumimoji="1" lang="ja-JP" altLang="en-US" smtClean="0"/>
              <a:t>2025/7/29</a:t>
            </a:fld>
            <a:endParaRPr kumimoji="1" lang="ja-JP" altLang="en-US"/>
          </a:p>
        </p:txBody>
      </p:sp>
      <p:sp>
        <p:nvSpPr>
          <p:cNvPr id="4" name="スライド イメージ プレースホルダー 3"/>
          <p:cNvSpPr>
            <a:spLocks noGrp="1" noRot="1" noChangeAspect="1"/>
          </p:cNvSpPr>
          <p:nvPr>
            <p:ph type="sldImg" idx="2"/>
          </p:nvPr>
        </p:nvSpPr>
        <p:spPr>
          <a:xfrm>
            <a:off x="1030288" y="1243013"/>
            <a:ext cx="4746625" cy="3355975"/>
          </a:xfrm>
          <a:prstGeom prst="rect">
            <a:avLst/>
          </a:prstGeom>
          <a:noFill/>
          <a:ln w="12700">
            <a:solidFill>
              <a:prstClr val="black"/>
            </a:solidFill>
          </a:ln>
        </p:spPr>
        <p:txBody>
          <a:bodyPr vert="horz" lIns="95551" tIns="47773" rIns="95551" bIns="47773" rtlCol="0" anchor="ctr"/>
          <a:lstStyle/>
          <a:p>
            <a:endParaRPr lang="ja-JP" altLang="en-US"/>
          </a:p>
        </p:txBody>
      </p:sp>
      <p:sp>
        <p:nvSpPr>
          <p:cNvPr id="5" name="ノート プレースホルダー 4"/>
          <p:cNvSpPr>
            <a:spLocks noGrp="1"/>
          </p:cNvSpPr>
          <p:nvPr>
            <p:ph type="body" sz="quarter" idx="3"/>
          </p:nvPr>
        </p:nvSpPr>
        <p:spPr>
          <a:xfrm>
            <a:off x="680721" y="4783318"/>
            <a:ext cx="5445760" cy="3913617"/>
          </a:xfrm>
          <a:prstGeom prst="rect">
            <a:avLst/>
          </a:prstGeom>
        </p:spPr>
        <p:txBody>
          <a:bodyPr vert="horz" lIns="95551" tIns="47773" rIns="95551" bIns="4777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0" y="9440657"/>
            <a:ext cx="2949784" cy="498691"/>
          </a:xfrm>
          <a:prstGeom prst="rect">
            <a:avLst/>
          </a:prstGeom>
        </p:spPr>
        <p:txBody>
          <a:bodyPr vert="horz" lIns="95551" tIns="47773" rIns="95551" bIns="47773"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51" y="9440657"/>
            <a:ext cx="2949784" cy="498691"/>
          </a:xfrm>
          <a:prstGeom prst="rect">
            <a:avLst/>
          </a:prstGeom>
        </p:spPr>
        <p:txBody>
          <a:bodyPr vert="horz" lIns="95551" tIns="47773" rIns="95551" bIns="47773" rtlCol="0" anchor="b"/>
          <a:lstStyle>
            <a:lvl1pPr algn="r">
              <a:defRPr sz="1300"/>
            </a:lvl1pPr>
          </a:lstStyle>
          <a:p>
            <a:fld id="{F621D953-907D-4A4B-A784-CE3C2D7B2073}" type="slidenum">
              <a:rPr kumimoji="1" lang="ja-JP" altLang="en-US" smtClean="0"/>
              <a:t>‹#›</a:t>
            </a:fld>
            <a:endParaRPr kumimoji="1" lang="ja-JP" altLang="en-US"/>
          </a:p>
        </p:txBody>
      </p:sp>
    </p:spTree>
    <p:extLst>
      <p:ext uri="{BB962C8B-B14F-4D97-AF65-F5344CB8AC3E}">
        <p14:creationId xmlns:p14="http://schemas.microsoft.com/office/powerpoint/2010/main" val="17909701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hdr="0" ftr="0" dt="0"/>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orm.run/@shinwangandouro3"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図 18" descr="QR コード&#10;&#10;AI によって生成されたコンテンツは間違っている可能性があります。">
            <a:extLst>
              <a:ext uri="{FF2B5EF4-FFF2-40B4-BE49-F238E27FC236}">
                <a16:creationId xmlns:a16="http://schemas.microsoft.com/office/drawing/2014/main" id="{1E4487EA-505A-9A83-5156-9F28C3328168}"/>
              </a:ext>
            </a:extLst>
          </p:cNvPr>
          <p:cNvPicPr>
            <a:picLocks noChangeAspect="1"/>
          </p:cNvPicPr>
          <p:nvPr/>
        </p:nvPicPr>
        <p:blipFill>
          <a:blip r:embed="rId2"/>
          <a:stretch>
            <a:fillRect/>
          </a:stretch>
        </p:blipFill>
        <p:spPr>
          <a:xfrm>
            <a:off x="4668812" y="645816"/>
            <a:ext cx="617143" cy="617143"/>
          </a:xfrm>
          <a:prstGeom prst="rect">
            <a:avLst/>
          </a:prstGeom>
        </p:spPr>
      </p:pic>
      <p:graphicFrame>
        <p:nvGraphicFramePr>
          <p:cNvPr id="2" name="表 1">
            <a:extLst>
              <a:ext uri="{FF2B5EF4-FFF2-40B4-BE49-F238E27FC236}">
                <a16:creationId xmlns:a16="http://schemas.microsoft.com/office/drawing/2014/main" id="{EC28528F-C72B-BC0B-F42C-D937A616B296}"/>
              </a:ext>
            </a:extLst>
          </p:cNvPr>
          <p:cNvGraphicFramePr>
            <a:graphicFrameLocks noGrp="1"/>
          </p:cNvGraphicFramePr>
          <p:nvPr>
            <p:extLst>
              <p:ext uri="{D42A27DB-BD31-4B8C-83A1-F6EECF244321}">
                <p14:modId xmlns:p14="http://schemas.microsoft.com/office/powerpoint/2010/main" val="1267340583"/>
              </p:ext>
            </p:extLst>
          </p:nvPr>
        </p:nvGraphicFramePr>
        <p:xfrm>
          <a:off x="80845" y="3077404"/>
          <a:ext cx="5151952" cy="4303934"/>
        </p:xfrm>
        <a:graphic>
          <a:graphicData uri="http://schemas.openxmlformats.org/drawingml/2006/table">
            <a:tbl>
              <a:tblPr firstRow="1" bandRow="1">
                <a:tableStyleId>{5C22544A-7EE6-4342-B048-85BDC9FD1C3A}</a:tableStyleId>
              </a:tblPr>
              <a:tblGrid>
                <a:gridCol w="216000">
                  <a:extLst>
                    <a:ext uri="{9D8B030D-6E8A-4147-A177-3AD203B41FA5}">
                      <a16:colId xmlns:a16="http://schemas.microsoft.com/office/drawing/2014/main" val="3201513336"/>
                    </a:ext>
                  </a:extLst>
                </a:gridCol>
                <a:gridCol w="1512000">
                  <a:extLst>
                    <a:ext uri="{9D8B030D-6E8A-4147-A177-3AD203B41FA5}">
                      <a16:colId xmlns:a16="http://schemas.microsoft.com/office/drawing/2014/main" val="3135710039"/>
                    </a:ext>
                  </a:extLst>
                </a:gridCol>
                <a:gridCol w="133288">
                  <a:extLst>
                    <a:ext uri="{9D8B030D-6E8A-4147-A177-3AD203B41FA5}">
                      <a16:colId xmlns:a16="http://schemas.microsoft.com/office/drawing/2014/main" val="2505647118"/>
                    </a:ext>
                  </a:extLst>
                </a:gridCol>
                <a:gridCol w="133288">
                  <a:extLst>
                    <a:ext uri="{9D8B030D-6E8A-4147-A177-3AD203B41FA5}">
                      <a16:colId xmlns:a16="http://schemas.microsoft.com/office/drawing/2014/main" val="4119179101"/>
                    </a:ext>
                  </a:extLst>
                </a:gridCol>
                <a:gridCol w="133288">
                  <a:extLst>
                    <a:ext uri="{9D8B030D-6E8A-4147-A177-3AD203B41FA5}">
                      <a16:colId xmlns:a16="http://schemas.microsoft.com/office/drawing/2014/main" val="694431872"/>
                    </a:ext>
                  </a:extLst>
                </a:gridCol>
                <a:gridCol w="133288">
                  <a:extLst>
                    <a:ext uri="{9D8B030D-6E8A-4147-A177-3AD203B41FA5}">
                      <a16:colId xmlns:a16="http://schemas.microsoft.com/office/drawing/2014/main" val="1231169136"/>
                    </a:ext>
                  </a:extLst>
                </a:gridCol>
                <a:gridCol w="2890800">
                  <a:extLst>
                    <a:ext uri="{9D8B030D-6E8A-4147-A177-3AD203B41FA5}">
                      <a16:colId xmlns:a16="http://schemas.microsoft.com/office/drawing/2014/main" val="567298631"/>
                    </a:ext>
                  </a:extLst>
                </a:gridCol>
              </a:tblGrid>
              <a:tr h="583499">
                <a:tc gridSpan="7">
                  <a:txBody>
                    <a:bodyPr/>
                    <a:lstStyle/>
                    <a:p>
                      <a:r>
                        <a:rPr kumimoji="1" lang="ja-JP" altLang="en-US" sz="950" b="0" i="0" u="none" strike="noStrike" kern="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問１）湾岸地域</a:t>
                      </a:r>
                      <a:r>
                        <a:rPr kumimoji="1" lang="en-US" altLang="ja-JP" sz="1000" b="0" spc="0" baseline="30000" dirty="0">
                          <a:solidFill>
                            <a:schemeClr val="tx1"/>
                          </a:solidFill>
                          <a:latin typeface="BIZ UDPゴシック" panose="020B0400000000000000" pitchFamily="50" charset="-128"/>
                          <a:ea typeface="BIZ UDPゴシック" panose="020B0400000000000000" pitchFamily="50" charset="-128"/>
                        </a:rPr>
                        <a:t>※</a:t>
                      </a:r>
                      <a:r>
                        <a:rPr lang="ja-JP" altLang="en-US" sz="950" b="0" spc="0" dirty="0">
                          <a:solidFill>
                            <a:schemeClr val="tx1"/>
                          </a:solidFill>
                          <a:latin typeface="BIZ UDPゴシック" panose="020B0400000000000000" pitchFamily="50" charset="-128"/>
                          <a:ea typeface="BIZ UDPゴシック" panose="020B0400000000000000" pitchFamily="50" charset="-128"/>
                        </a:rPr>
                        <a:t>にとって、望ましいルートを考える際に重要だと思うことは何ですか。</a:t>
                      </a:r>
                    </a:p>
                    <a:p>
                      <a:pPr marL="234000">
                        <a:spcAft>
                          <a:spcPts val="100"/>
                        </a:spcAft>
                      </a:pPr>
                      <a:r>
                        <a:rPr lang="ja-JP" altLang="en-US" sz="950" b="0" spc="0" dirty="0">
                          <a:solidFill>
                            <a:schemeClr val="tx1"/>
                          </a:solidFill>
                          <a:latin typeface="BIZ UDPゴシック" panose="020B0400000000000000" pitchFamily="50" charset="-128"/>
                          <a:ea typeface="BIZ UDPゴシック" panose="020B0400000000000000" pitchFamily="50" charset="-128"/>
                        </a:rPr>
                        <a:t>以下の①～⑧の項目について、 </a:t>
                      </a:r>
                      <a:r>
                        <a:rPr lang="en-US" altLang="ja-JP" sz="950" b="0" spc="0" dirty="0">
                          <a:solidFill>
                            <a:schemeClr val="tx1"/>
                          </a:solidFill>
                          <a:latin typeface="BIZ UDPゴシック" panose="020B0400000000000000" pitchFamily="50" charset="-128"/>
                          <a:ea typeface="BIZ UDPゴシック" panose="020B0400000000000000" pitchFamily="50" charset="-128"/>
                        </a:rPr>
                        <a:t>4 </a:t>
                      </a:r>
                      <a:r>
                        <a:rPr lang="ja-JP" altLang="en-US" sz="950" b="0" spc="0" dirty="0">
                          <a:solidFill>
                            <a:schemeClr val="tx1"/>
                          </a:solidFill>
                          <a:latin typeface="BIZ UDPゴシック" panose="020B0400000000000000" pitchFamily="50" charset="-128"/>
                          <a:ea typeface="BIZ UDPゴシック" panose="020B0400000000000000" pitchFamily="50" charset="-128"/>
                        </a:rPr>
                        <a:t>段階評価してください。</a:t>
                      </a:r>
                      <a:endParaRPr lang="en-US" altLang="ja-JP" sz="950" b="0" spc="0" dirty="0">
                        <a:solidFill>
                          <a:schemeClr val="tx1"/>
                        </a:solidFill>
                        <a:latin typeface="BIZ UDPゴシック" panose="020B0400000000000000" pitchFamily="50" charset="-128"/>
                        <a:ea typeface="BIZ UDPゴシック" panose="020B0400000000000000" pitchFamily="50" charset="-128"/>
                      </a:endParaRPr>
                    </a:p>
                    <a:p>
                      <a:r>
                        <a:rPr lang="ja-JP" altLang="en-US" sz="950" b="0" spc="0" dirty="0">
                          <a:solidFill>
                            <a:schemeClr val="tx1"/>
                          </a:solidFill>
                          <a:latin typeface="BIZ UDPゴシック" panose="020B0400000000000000" pitchFamily="50" charset="-128"/>
                          <a:ea typeface="BIZ UDPゴシック" panose="020B0400000000000000" pitchFamily="50" charset="-128"/>
                        </a:rPr>
                        <a:t>＜４段階評価＞</a:t>
                      </a:r>
                    </a:p>
                    <a:p>
                      <a:r>
                        <a:rPr lang="en-US" altLang="ja-JP" sz="950" b="0" spc="0" dirty="0">
                          <a:solidFill>
                            <a:schemeClr val="tx1"/>
                          </a:solidFill>
                          <a:latin typeface="BIZ UDPゴシック" panose="020B0400000000000000" pitchFamily="50" charset="-128"/>
                          <a:ea typeface="BIZ UDPゴシック" panose="020B0400000000000000" pitchFamily="50" charset="-128"/>
                        </a:rPr>
                        <a:t>   </a:t>
                      </a:r>
                      <a:r>
                        <a:rPr lang="ja-JP" altLang="en-US" sz="950" b="0" spc="-100" baseline="0" dirty="0">
                          <a:solidFill>
                            <a:schemeClr val="tx1"/>
                          </a:solidFill>
                          <a:latin typeface="BIZ UDPゴシック" panose="020B0400000000000000" pitchFamily="50" charset="-128"/>
                          <a:ea typeface="BIZ UDPゴシック" panose="020B0400000000000000" pitchFamily="50" charset="-128"/>
                        </a:rPr>
                        <a:t>４</a:t>
                      </a:r>
                      <a:r>
                        <a:rPr lang="en-US" altLang="ja-JP" sz="950" b="0" spc="-100" baseline="0" dirty="0">
                          <a:solidFill>
                            <a:schemeClr val="tx1"/>
                          </a:solidFill>
                          <a:latin typeface="BIZ UDPゴシック" panose="020B0400000000000000" pitchFamily="50" charset="-128"/>
                          <a:ea typeface="BIZ UDPゴシック" panose="020B0400000000000000" pitchFamily="50" charset="-128"/>
                        </a:rPr>
                        <a:t> .</a:t>
                      </a:r>
                      <a:r>
                        <a:rPr lang="ja-JP" altLang="en-US" sz="950" b="0" spc="-100" baseline="0" dirty="0">
                          <a:solidFill>
                            <a:schemeClr val="tx1"/>
                          </a:solidFill>
                          <a:latin typeface="BIZ UDPゴシック" panose="020B0400000000000000" pitchFamily="50" charset="-128"/>
                          <a:ea typeface="BIZ UDPゴシック" panose="020B0400000000000000" pitchFamily="50" charset="-128"/>
                        </a:rPr>
                        <a:t>強くそう思う　３</a:t>
                      </a:r>
                      <a:r>
                        <a:rPr lang="en-US" altLang="ja-JP" sz="950" b="0" spc="-100" baseline="0" dirty="0">
                          <a:solidFill>
                            <a:schemeClr val="tx1"/>
                          </a:solidFill>
                          <a:latin typeface="BIZ UDPゴシック" panose="020B0400000000000000" pitchFamily="50" charset="-128"/>
                          <a:ea typeface="BIZ UDPゴシック" panose="020B0400000000000000" pitchFamily="50" charset="-128"/>
                        </a:rPr>
                        <a:t> .</a:t>
                      </a:r>
                      <a:r>
                        <a:rPr lang="ja-JP" altLang="en-US" sz="950" b="0" spc="-100" baseline="0" dirty="0">
                          <a:solidFill>
                            <a:schemeClr val="tx1"/>
                          </a:solidFill>
                          <a:latin typeface="BIZ UDPゴシック" panose="020B0400000000000000" pitchFamily="50" charset="-128"/>
                          <a:ea typeface="BIZ UDPゴシック" panose="020B0400000000000000" pitchFamily="50" charset="-128"/>
                        </a:rPr>
                        <a:t>どちらかというとそう思う　２</a:t>
                      </a:r>
                      <a:r>
                        <a:rPr lang="en-US" altLang="ja-JP" sz="950" b="0" spc="-100" baseline="0" dirty="0">
                          <a:solidFill>
                            <a:schemeClr val="tx1"/>
                          </a:solidFill>
                          <a:latin typeface="BIZ UDPゴシック" panose="020B0400000000000000" pitchFamily="50" charset="-128"/>
                          <a:ea typeface="BIZ UDPゴシック" panose="020B0400000000000000" pitchFamily="50" charset="-128"/>
                        </a:rPr>
                        <a:t> .</a:t>
                      </a:r>
                      <a:r>
                        <a:rPr lang="ja-JP" altLang="en-US" sz="950" b="0" spc="-100" baseline="0" dirty="0">
                          <a:solidFill>
                            <a:schemeClr val="tx1"/>
                          </a:solidFill>
                          <a:latin typeface="BIZ UDPゴシック" panose="020B0400000000000000" pitchFamily="50" charset="-128"/>
                          <a:ea typeface="BIZ UDPゴシック" panose="020B0400000000000000" pitchFamily="50" charset="-128"/>
                        </a:rPr>
                        <a:t>どちらかというとそう思わない　１</a:t>
                      </a:r>
                      <a:r>
                        <a:rPr lang="en-US" altLang="ja-JP" sz="950" b="0" spc="-100" baseline="0" dirty="0">
                          <a:solidFill>
                            <a:schemeClr val="tx1"/>
                          </a:solidFill>
                          <a:latin typeface="BIZ UDPゴシック" panose="020B0400000000000000" pitchFamily="50" charset="-128"/>
                          <a:ea typeface="BIZ UDPゴシック" panose="020B0400000000000000" pitchFamily="50" charset="-128"/>
                        </a:rPr>
                        <a:t>.</a:t>
                      </a:r>
                      <a:r>
                        <a:rPr lang="ja-JP" altLang="en-US" sz="950" b="0" spc="-100" baseline="0" dirty="0">
                          <a:solidFill>
                            <a:schemeClr val="tx1"/>
                          </a:solidFill>
                          <a:latin typeface="BIZ UDPゴシック" panose="020B0400000000000000" pitchFamily="50" charset="-128"/>
                          <a:ea typeface="BIZ UDPゴシック" panose="020B0400000000000000" pitchFamily="50" charset="-128"/>
                        </a:rPr>
                        <a:t>全くそう思わない</a:t>
                      </a:r>
                    </a:p>
                  </a:txBody>
                  <a:tcPr marL="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sz="800" b="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37484418"/>
                  </a:ext>
                </a:extLst>
              </a:tr>
              <a:tr h="396000">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①</a:t>
                      </a:r>
                      <a:endParaRPr kumimoji="1" lang="en-US" altLang="ja-JP" sz="1000" b="0" i="0" u="none" strike="noStrike" kern="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950" b="0" i="0" u="none" strike="noStrike" spc="-20" baseline="0" dirty="0">
                          <a:solidFill>
                            <a:srgbClr val="000000"/>
                          </a:solidFill>
                          <a:effectLst/>
                          <a:latin typeface="BIZ UDPゴシック" panose="020B0400000000000000" pitchFamily="50" charset="-128"/>
                          <a:ea typeface="BIZ UDPゴシック" panose="020B0400000000000000" pitchFamily="50" charset="-128"/>
                        </a:rPr>
                        <a:t>慢性的な渋滞の改善</a:t>
                      </a:r>
                    </a:p>
                  </a:txBody>
                  <a:tcPr marL="18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4</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3</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2</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1</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9">
                  <a:txBody>
                    <a:bodyPr/>
                    <a:lstStyle/>
                    <a:p>
                      <a:pPr algn="l" fontAlgn="ctr"/>
                      <a:r>
                        <a:rPr lang="ja-JP" altLang="en-US" sz="900" b="0" i="0" u="none" strike="noStrike" spc="0" dirty="0">
                          <a:solidFill>
                            <a:srgbClr val="000000"/>
                          </a:solidFill>
                          <a:effectLst/>
                          <a:latin typeface="BIZ UDPゴシック" panose="020B0400000000000000" pitchFamily="50" charset="-128"/>
                          <a:ea typeface="BIZ UDPゴシック" panose="020B0400000000000000" pitchFamily="50" charset="-128"/>
                        </a:rPr>
                        <a:t>是非、具体的にお書き下さい。</a:t>
                      </a:r>
                    </a:p>
                  </a:txBody>
                  <a:tcPr marL="36000" marR="9525" marT="3600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28938799"/>
                  </a:ext>
                </a:extLst>
              </a:tr>
              <a:tr h="432000">
                <a:tc>
                  <a:txBody>
                    <a:bodyPr/>
                    <a:lstStyle/>
                    <a:p>
                      <a:pPr algn="ctr"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②</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900" b="0" i="0" u="none" strike="noStrike" spc="-100" baseline="0" dirty="0">
                          <a:solidFill>
                            <a:srgbClr val="000000"/>
                          </a:solidFill>
                          <a:effectLst/>
                          <a:latin typeface="BIZ UDPゴシック" panose="020B0400000000000000" pitchFamily="50" charset="-128"/>
                          <a:ea typeface="BIZ UDPゴシック" panose="020B0400000000000000" pitchFamily="50" charset="-128"/>
                        </a:rPr>
                        <a:t>交通機能分担による交通事故の減少及び事故発生時や災害時におけるルートの選択肢の増加</a:t>
                      </a:r>
                    </a:p>
                  </a:txBody>
                  <a:tcPr marL="18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4</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3</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2</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1</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algn="l" fontAlgn="ctr"/>
                      <a:endParaRPr lang="ja-JP" altLang="en-US" sz="700" b="0" i="0" u="none" strike="noStrike" spc="0" dirty="0">
                        <a:solidFill>
                          <a:srgbClr val="000000"/>
                        </a:solidFill>
                        <a:effectLst/>
                        <a:latin typeface="HGPｺﾞｼｯｸM" panose="020B0600000000000000" pitchFamily="50" charset="-128"/>
                        <a:ea typeface="HGPｺﾞｼｯｸM" panose="020B0600000000000000" pitchFamily="50" charset="-128"/>
                      </a:endParaRPr>
                    </a:p>
                  </a:txBody>
                  <a:tcPr marL="90000" marR="952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01855499"/>
                  </a:ext>
                </a:extLst>
              </a:tr>
              <a:tr h="396000">
                <a:tc>
                  <a:txBody>
                    <a:bodyPr/>
                    <a:lstStyle/>
                    <a:p>
                      <a:pPr algn="ctr"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③</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950" b="0" i="0" u="none" strike="noStrike" spc="-20" baseline="0" dirty="0">
                          <a:solidFill>
                            <a:srgbClr val="000000"/>
                          </a:solidFill>
                          <a:effectLst/>
                          <a:latin typeface="BIZ UDPゴシック" panose="020B0400000000000000" pitchFamily="50" charset="-128"/>
                          <a:ea typeface="BIZ UDPゴシック" panose="020B0400000000000000" pitchFamily="50" charset="-128"/>
                        </a:rPr>
                        <a:t>救急搬送時の速達性とアクセス性の向上</a:t>
                      </a:r>
                    </a:p>
                  </a:txBody>
                  <a:tcPr marL="18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4</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3</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2</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1</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algn="l" fontAlgn="ctr"/>
                      <a:endParaRPr lang="ja-JP" altLang="en-US" sz="700" b="0" i="0" u="none" strike="noStrike" spc="0" dirty="0">
                        <a:solidFill>
                          <a:srgbClr val="000000"/>
                        </a:solidFill>
                        <a:effectLst/>
                        <a:latin typeface="HGPｺﾞｼｯｸM" panose="020B0600000000000000" pitchFamily="50" charset="-128"/>
                        <a:ea typeface="HGPｺﾞｼｯｸM" panose="020B0600000000000000" pitchFamily="50" charset="-128"/>
                      </a:endParaRPr>
                    </a:p>
                  </a:txBody>
                  <a:tcPr marL="90000" marR="952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1018066"/>
                  </a:ext>
                </a:extLst>
              </a:tr>
              <a:tr h="432000">
                <a:tc>
                  <a:txBody>
                    <a:bodyPr/>
                    <a:lstStyle/>
                    <a:p>
                      <a:pPr algn="ctr"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④</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900" b="0" i="0" u="none" strike="noStrike" spc="-20" baseline="0" dirty="0">
                          <a:solidFill>
                            <a:srgbClr val="000000"/>
                          </a:solidFill>
                          <a:effectLst/>
                          <a:latin typeface="BIZ UDPゴシック" panose="020B0400000000000000" pitchFamily="50" charset="-128"/>
                          <a:ea typeface="BIZ UDPゴシック" panose="020B0400000000000000" pitchFamily="50" charset="-128"/>
                        </a:rPr>
                        <a:t>信頼性が高い道路ネットワークの強化による迅速な救援・物資輸送の実現</a:t>
                      </a:r>
                    </a:p>
                  </a:txBody>
                  <a:tcPr marL="18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4</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3</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2</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1</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algn="l" fontAlgn="ctr"/>
                      <a:endParaRPr lang="ja-JP" altLang="en-US" sz="700" b="0" i="0" u="none" strike="noStrike" spc="0" dirty="0">
                        <a:solidFill>
                          <a:srgbClr val="000000"/>
                        </a:solidFill>
                        <a:effectLst/>
                        <a:latin typeface="HGPｺﾞｼｯｸM" panose="020B0600000000000000" pitchFamily="50" charset="-128"/>
                        <a:ea typeface="HGPｺﾞｼｯｸM" panose="020B0600000000000000" pitchFamily="50" charset="-128"/>
                      </a:endParaRPr>
                    </a:p>
                  </a:txBody>
                  <a:tcPr marL="90000" marR="952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87923706"/>
                  </a:ext>
                </a:extLst>
              </a:tr>
              <a:tr h="396000">
                <a:tc>
                  <a:txBody>
                    <a:bodyPr/>
                    <a:lstStyle/>
                    <a:p>
                      <a:pPr algn="ctr"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⑤</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950" b="0" i="0" u="none" strike="noStrike" spc="-20" baseline="0" dirty="0">
                          <a:solidFill>
                            <a:srgbClr val="000000"/>
                          </a:solidFill>
                          <a:effectLst/>
                          <a:latin typeface="BIZ UDPゴシック" panose="020B0400000000000000" pitchFamily="50" charset="-128"/>
                          <a:ea typeface="BIZ UDPゴシック" panose="020B0400000000000000" pitchFamily="50" charset="-128"/>
                        </a:rPr>
                        <a:t>災害時における一時避難場所の確保</a:t>
                      </a:r>
                    </a:p>
                  </a:txBody>
                  <a:tcPr marL="18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4</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3</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2</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1</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algn="l" fontAlgn="ctr"/>
                      <a:endParaRPr lang="ja-JP" altLang="en-US" sz="700" b="0" i="0" u="none" strike="noStrike" spc="0" dirty="0">
                        <a:solidFill>
                          <a:srgbClr val="000000"/>
                        </a:solidFill>
                        <a:effectLst/>
                        <a:latin typeface="HGPｺﾞｼｯｸM" panose="020B0600000000000000" pitchFamily="50" charset="-128"/>
                        <a:ea typeface="HGPｺﾞｼｯｸM" panose="020B0600000000000000" pitchFamily="50" charset="-128"/>
                      </a:endParaRPr>
                    </a:p>
                  </a:txBody>
                  <a:tcPr marL="90000" marR="952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7782560"/>
                  </a:ext>
                </a:extLst>
              </a:tr>
              <a:tr h="432000">
                <a:tc>
                  <a:txBody>
                    <a:bodyPr/>
                    <a:lstStyle/>
                    <a:p>
                      <a:pPr algn="ctr"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⑥</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900" b="0" i="0" u="none" strike="noStrike" spc="-100" baseline="0" dirty="0">
                          <a:solidFill>
                            <a:srgbClr val="000000"/>
                          </a:solidFill>
                          <a:effectLst/>
                          <a:latin typeface="BIZ UDPゴシック" panose="020B0400000000000000" pitchFamily="50" charset="-128"/>
                          <a:ea typeface="BIZ UDPゴシック" panose="020B0400000000000000" pitchFamily="50" charset="-128"/>
                        </a:rPr>
                        <a:t>産業拠点や観光拠点とのアクセス性及び速達性の向上（危険物積載車両の通行規制が無い等）</a:t>
                      </a:r>
                    </a:p>
                  </a:txBody>
                  <a:tcPr marL="18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4</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3</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2</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1</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algn="l" fontAlgn="ctr"/>
                      <a:endParaRPr lang="ja-JP" altLang="en-US" sz="700" b="0" i="0" u="none" strike="noStrike" spc="0" dirty="0">
                        <a:solidFill>
                          <a:srgbClr val="000000"/>
                        </a:solidFill>
                        <a:effectLst/>
                        <a:latin typeface="HGPｺﾞｼｯｸM" panose="020B0600000000000000" pitchFamily="50" charset="-128"/>
                        <a:ea typeface="HGPｺﾞｼｯｸM" panose="020B0600000000000000" pitchFamily="50" charset="-128"/>
                      </a:endParaRPr>
                    </a:p>
                  </a:txBody>
                  <a:tcPr marL="90000" marR="952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59182"/>
                  </a:ext>
                </a:extLst>
              </a:tr>
              <a:tr h="396000">
                <a:tc>
                  <a:txBody>
                    <a:bodyPr/>
                    <a:lstStyle/>
                    <a:p>
                      <a:pPr algn="ctr"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⑦</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950" b="0" i="0" u="none" strike="noStrike" spc="-20" baseline="0" dirty="0">
                          <a:solidFill>
                            <a:srgbClr val="000000"/>
                          </a:solidFill>
                          <a:effectLst/>
                          <a:latin typeface="BIZ UDPゴシック" panose="020B0400000000000000" pitchFamily="50" charset="-128"/>
                          <a:ea typeface="BIZ UDPゴシック" panose="020B0400000000000000" pitchFamily="50" charset="-128"/>
                        </a:rPr>
                        <a:t>空港・千葉港へのアクセス性及び時間信頼性の向上</a:t>
                      </a:r>
                    </a:p>
                  </a:txBody>
                  <a:tcPr marL="18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4</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3</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2</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1</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algn="l" fontAlgn="ctr"/>
                      <a:endParaRPr lang="ja-JP" altLang="en-US" sz="700" b="0" i="0" u="none" strike="noStrike" spc="0" dirty="0">
                        <a:solidFill>
                          <a:srgbClr val="000000"/>
                        </a:solidFill>
                        <a:effectLst/>
                        <a:latin typeface="HGPｺﾞｼｯｸM" panose="020B0600000000000000" pitchFamily="50" charset="-128"/>
                        <a:ea typeface="HGPｺﾞｼｯｸM" panose="020B0600000000000000" pitchFamily="50" charset="-128"/>
                      </a:endParaRPr>
                    </a:p>
                  </a:txBody>
                  <a:tcPr marL="90000" marR="952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6238868"/>
                  </a:ext>
                </a:extLst>
              </a:tr>
              <a:tr h="400114">
                <a:tc>
                  <a:txBody>
                    <a:bodyPr/>
                    <a:lstStyle/>
                    <a:p>
                      <a:pPr algn="ctr"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⑧</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900" b="0" i="0" u="none" strike="noStrike" spc="-100" baseline="0" dirty="0">
                          <a:solidFill>
                            <a:srgbClr val="000000"/>
                          </a:solidFill>
                          <a:effectLst/>
                          <a:latin typeface="BIZ UDPゴシック" panose="020B0400000000000000" pitchFamily="50" charset="-128"/>
                          <a:ea typeface="BIZ UDPゴシック" panose="020B0400000000000000" pitchFamily="50" charset="-128"/>
                        </a:rPr>
                        <a:t>生活道路へ流入する交通の減少による生活道路の安全性向上</a:t>
                      </a:r>
                    </a:p>
                  </a:txBody>
                  <a:tcPr marL="18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4</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3</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2</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1</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algn="l" fontAlgn="ctr"/>
                      <a:endParaRPr lang="ja-JP" altLang="en-US" sz="700" b="0" i="0" u="none" strike="noStrike" spc="0" dirty="0">
                        <a:solidFill>
                          <a:srgbClr val="000000"/>
                        </a:solidFill>
                        <a:effectLst/>
                        <a:latin typeface="HGPｺﾞｼｯｸM" panose="020B0600000000000000" pitchFamily="50" charset="-128"/>
                        <a:ea typeface="HGPｺﾞｼｯｸM" panose="020B0600000000000000" pitchFamily="50" charset="-128"/>
                      </a:endParaRPr>
                    </a:p>
                  </a:txBody>
                  <a:tcPr marL="90000" marR="952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7771848"/>
                  </a:ext>
                </a:extLst>
              </a:tr>
              <a:tr h="396000">
                <a:tc>
                  <a:txBody>
                    <a:bodyPr/>
                    <a:lstStyle/>
                    <a:p>
                      <a:pPr algn="ctr"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⑨</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950" b="0" i="0" u="none" strike="noStrike" spc="-20" baseline="0" dirty="0">
                          <a:solidFill>
                            <a:srgbClr val="000000"/>
                          </a:solidFill>
                          <a:effectLst/>
                          <a:latin typeface="BIZ UDPゴシック" panose="020B0400000000000000" pitchFamily="50" charset="-128"/>
                          <a:ea typeface="BIZ UDPゴシック" panose="020B0400000000000000" pitchFamily="50" charset="-128"/>
                        </a:rPr>
                        <a:t>その他（　　　　　　　　　　）</a:t>
                      </a:r>
                    </a:p>
                  </a:txBody>
                  <a:tcPr marL="18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4</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3</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2</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1</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fontAlgn="ctr"/>
                      <a:endParaRPr lang="ja-JP" altLang="en-US" sz="750" b="0" i="0" u="none" strike="noStrike" spc="0" dirty="0">
                        <a:solidFill>
                          <a:srgbClr val="000000"/>
                        </a:solidFill>
                        <a:effectLst/>
                        <a:latin typeface="HGPｺﾞｼｯｸM" panose="020B0600000000000000" pitchFamily="50" charset="-128"/>
                        <a:ea typeface="HGPｺﾞｼｯｸM" panose="020B0600000000000000" pitchFamily="50" charset="-128"/>
                      </a:endParaRPr>
                    </a:p>
                  </a:txBody>
                  <a:tcPr marL="36000" marR="9525" marT="3600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03160581"/>
                  </a:ext>
                </a:extLst>
              </a:tr>
            </a:tbl>
          </a:graphicData>
        </a:graphic>
      </p:graphicFrame>
      <p:graphicFrame>
        <p:nvGraphicFramePr>
          <p:cNvPr id="7" name="表 6">
            <a:extLst>
              <a:ext uri="{FF2B5EF4-FFF2-40B4-BE49-F238E27FC236}">
                <a16:creationId xmlns:a16="http://schemas.microsoft.com/office/drawing/2014/main" id="{615161DA-F981-8697-FADC-1194A6C25285}"/>
              </a:ext>
            </a:extLst>
          </p:cNvPr>
          <p:cNvGraphicFramePr>
            <a:graphicFrameLocks noGrp="1"/>
          </p:cNvGraphicFramePr>
          <p:nvPr>
            <p:extLst>
              <p:ext uri="{D42A27DB-BD31-4B8C-83A1-F6EECF244321}">
                <p14:modId xmlns:p14="http://schemas.microsoft.com/office/powerpoint/2010/main" val="413651687"/>
              </p:ext>
            </p:extLst>
          </p:nvPr>
        </p:nvGraphicFramePr>
        <p:xfrm>
          <a:off x="5470151" y="96366"/>
          <a:ext cx="5148000" cy="3820825"/>
        </p:xfrm>
        <a:graphic>
          <a:graphicData uri="http://schemas.openxmlformats.org/drawingml/2006/table">
            <a:tbl>
              <a:tblPr firstRow="1" bandRow="1">
                <a:tableStyleId>{5C22544A-7EE6-4342-B048-85BDC9FD1C3A}</a:tableStyleId>
              </a:tblPr>
              <a:tblGrid>
                <a:gridCol w="216000">
                  <a:extLst>
                    <a:ext uri="{9D8B030D-6E8A-4147-A177-3AD203B41FA5}">
                      <a16:colId xmlns:a16="http://schemas.microsoft.com/office/drawing/2014/main" val="2956226260"/>
                    </a:ext>
                  </a:extLst>
                </a:gridCol>
                <a:gridCol w="1440000">
                  <a:extLst>
                    <a:ext uri="{9D8B030D-6E8A-4147-A177-3AD203B41FA5}">
                      <a16:colId xmlns:a16="http://schemas.microsoft.com/office/drawing/2014/main" val="463084302"/>
                    </a:ext>
                  </a:extLst>
                </a:gridCol>
                <a:gridCol w="133200">
                  <a:extLst>
                    <a:ext uri="{9D8B030D-6E8A-4147-A177-3AD203B41FA5}">
                      <a16:colId xmlns:a16="http://schemas.microsoft.com/office/drawing/2014/main" val="689463928"/>
                    </a:ext>
                  </a:extLst>
                </a:gridCol>
                <a:gridCol w="133200">
                  <a:extLst>
                    <a:ext uri="{9D8B030D-6E8A-4147-A177-3AD203B41FA5}">
                      <a16:colId xmlns:a16="http://schemas.microsoft.com/office/drawing/2014/main" val="2502785260"/>
                    </a:ext>
                  </a:extLst>
                </a:gridCol>
                <a:gridCol w="133200">
                  <a:extLst>
                    <a:ext uri="{9D8B030D-6E8A-4147-A177-3AD203B41FA5}">
                      <a16:colId xmlns:a16="http://schemas.microsoft.com/office/drawing/2014/main" val="957491150"/>
                    </a:ext>
                  </a:extLst>
                </a:gridCol>
                <a:gridCol w="133200">
                  <a:extLst>
                    <a:ext uri="{9D8B030D-6E8A-4147-A177-3AD203B41FA5}">
                      <a16:colId xmlns:a16="http://schemas.microsoft.com/office/drawing/2014/main" val="1319225711"/>
                    </a:ext>
                  </a:extLst>
                </a:gridCol>
                <a:gridCol w="2959200">
                  <a:extLst>
                    <a:ext uri="{9D8B030D-6E8A-4147-A177-3AD203B41FA5}">
                      <a16:colId xmlns:a16="http://schemas.microsoft.com/office/drawing/2014/main" val="2419118361"/>
                    </a:ext>
                  </a:extLst>
                </a:gridCol>
              </a:tblGrid>
              <a:tr h="608400">
                <a:tc gridSpan="7">
                  <a:txBody>
                    <a:bodyPr/>
                    <a:lstStyle/>
                    <a:p>
                      <a:r>
                        <a:rPr kumimoji="1" lang="ja-JP" altLang="en-US" sz="950" b="0" i="0" u="none" strike="noStrike" kern="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問２）</a:t>
                      </a:r>
                      <a:r>
                        <a:rPr lang="ja-JP" altLang="en-US" sz="950" b="0" spc="0" dirty="0">
                          <a:solidFill>
                            <a:schemeClr val="tx1"/>
                          </a:solidFill>
                          <a:latin typeface="BIZ UDPゴシック" panose="020B0400000000000000" pitchFamily="50" charset="-128"/>
                          <a:ea typeface="BIZ UDPゴシック" panose="020B0400000000000000" pitchFamily="50" charset="-128"/>
                        </a:rPr>
                        <a:t>望ましいルートを考える際に配慮しなければならないことは何ですか。</a:t>
                      </a:r>
                    </a:p>
                    <a:p>
                      <a:pPr marL="234000">
                        <a:spcAft>
                          <a:spcPts val="100"/>
                        </a:spcAft>
                      </a:pPr>
                      <a:r>
                        <a:rPr lang="ja-JP" altLang="en-US" sz="950" b="0" spc="0" dirty="0">
                          <a:solidFill>
                            <a:schemeClr val="tx1"/>
                          </a:solidFill>
                          <a:latin typeface="BIZ UDPゴシック" panose="020B0400000000000000" pitchFamily="50" charset="-128"/>
                          <a:ea typeface="BIZ UDPゴシック" panose="020B0400000000000000" pitchFamily="50" charset="-128"/>
                        </a:rPr>
                        <a:t>以下の①～⑦の項目について、 </a:t>
                      </a:r>
                      <a:r>
                        <a:rPr lang="en-US" altLang="ja-JP" sz="950" b="0" spc="0" dirty="0">
                          <a:solidFill>
                            <a:schemeClr val="tx1"/>
                          </a:solidFill>
                          <a:latin typeface="BIZ UDPゴシック" panose="020B0400000000000000" pitchFamily="50" charset="-128"/>
                          <a:ea typeface="BIZ UDPゴシック" panose="020B0400000000000000" pitchFamily="50" charset="-128"/>
                        </a:rPr>
                        <a:t>4 </a:t>
                      </a:r>
                      <a:r>
                        <a:rPr lang="ja-JP" altLang="en-US" sz="950" b="0" spc="0" dirty="0">
                          <a:solidFill>
                            <a:schemeClr val="tx1"/>
                          </a:solidFill>
                          <a:latin typeface="BIZ UDPゴシック" panose="020B0400000000000000" pitchFamily="50" charset="-128"/>
                          <a:ea typeface="BIZ UDPゴシック" panose="020B0400000000000000" pitchFamily="50" charset="-128"/>
                        </a:rPr>
                        <a:t>段階評価してください。</a:t>
                      </a:r>
                      <a:endParaRPr lang="en-US" altLang="ja-JP" sz="950" b="0" spc="0" dirty="0">
                        <a:solidFill>
                          <a:schemeClr val="tx1"/>
                        </a:solidFill>
                        <a:latin typeface="BIZ UDPゴシック" panose="020B0400000000000000" pitchFamily="50" charset="-128"/>
                        <a:ea typeface="BIZ UDPゴシック" panose="020B0400000000000000" pitchFamily="50" charset="-128"/>
                      </a:endParaRPr>
                    </a:p>
                    <a:p>
                      <a:r>
                        <a:rPr lang="ja-JP" altLang="en-US" sz="950" b="0" spc="0" dirty="0">
                          <a:solidFill>
                            <a:schemeClr val="tx1"/>
                          </a:solidFill>
                          <a:latin typeface="BIZ UDPゴシック" panose="020B0400000000000000" pitchFamily="50" charset="-128"/>
                          <a:ea typeface="BIZ UDPゴシック" panose="020B0400000000000000" pitchFamily="50" charset="-128"/>
                        </a:rPr>
                        <a:t>＜４段階評価＞</a:t>
                      </a:r>
                    </a:p>
                    <a:p>
                      <a:r>
                        <a:rPr lang="en-US" altLang="ja-JP" sz="950" b="0" spc="0" dirty="0">
                          <a:solidFill>
                            <a:schemeClr val="tx1"/>
                          </a:solidFill>
                          <a:latin typeface="BIZ UDPゴシック" panose="020B0400000000000000" pitchFamily="50" charset="-128"/>
                          <a:ea typeface="BIZ UDPゴシック" panose="020B0400000000000000" pitchFamily="50" charset="-128"/>
                        </a:rPr>
                        <a:t>   </a:t>
                      </a:r>
                      <a:r>
                        <a:rPr lang="ja-JP" altLang="en-US" sz="950" b="0" spc="-100" baseline="0" dirty="0">
                          <a:solidFill>
                            <a:schemeClr val="tx1"/>
                          </a:solidFill>
                          <a:latin typeface="BIZ UDPゴシック" panose="020B0400000000000000" pitchFamily="50" charset="-128"/>
                          <a:ea typeface="BIZ UDPゴシック" panose="020B0400000000000000" pitchFamily="50" charset="-128"/>
                        </a:rPr>
                        <a:t>４</a:t>
                      </a:r>
                      <a:r>
                        <a:rPr lang="en-US" altLang="ja-JP" sz="950" b="0" spc="-100" baseline="0" dirty="0">
                          <a:solidFill>
                            <a:schemeClr val="tx1"/>
                          </a:solidFill>
                          <a:latin typeface="BIZ UDPゴシック" panose="020B0400000000000000" pitchFamily="50" charset="-128"/>
                          <a:ea typeface="BIZ UDPゴシック" panose="020B0400000000000000" pitchFamily="50" charset="-128"/>
                        </a:rPr>
                        <a:t> .</a:t>
                      </a:r>
                      <a:r>
                        <a:rPr lang="ja-JP" altLang="en-US" sz="950" b="0" spc="-100" baseline="0" dirty="0">
                          <a:solidFill>
                            <a:schemeClr val="tx1"/>
                          </a:solidFill>
                          <a:latin typeface="BIZ UDPゴシック" panose="020B0400000000000000" pitchFamily="50" charset="-128"/>
                          <a:ea typeface="BIZ UDPゴシック" panose="020B0400000000000000" pitchFamily="50" charset="-128"/>
                        </a:rPr>
                        <a:t>強くそう思う　３</a:t>
                      </a:r>
                      <a:r>
                        <a:rPr lang="en-US" altLang="ja-JP" sz="950" b="0" spc="-100" baseline="0" dirty="0">
                          <a:solidFill>
                            <a:schemeClr val="tx1"/>
                          </a:solidFill>
                          <a:latin typeface="BIZ UDPゴシック" panose="020B0400000000000000" pitchFamily="50" charset="-128"/>
                          <a:ea typeface="BIZ UDPゴシック" panose="020B0400000000000000" pitchFamily="50" charset="-128"/>
                        </a:rPr>
                        <a:t> .</a:t>
                      </a:r>
                      <a:r>
                        <a:rPr lang="ja-JP" altLang="en-US" sz="950" b="0" spc="-100" baseline="0" dirty="0">
                          <a:solidFill>
                            <a:schemeClr val="tx1"/>
                          </a:solidFill>
                          <a:latin typeface="BIZ UDPゴシック" panose="020B0400000000000000" pitchFamily="50" charset="-128"/>
                          <a:ea typeface="BIZ UDPゴシック" panose="020B0400000000000000" pitchFamily="50" charset="-128"/>
                        </a:rPr>
                        <a:t>どちらかというとそう思う　２</a:t>
                      </a:r>
                      <a:r>
                        <a:rPr lang="en-US" altLang="ja-JP" sz="950" b="0" spc="-100" baseline="0" dirty="0">
                          <a:solidFill>
                            <a:schemeClr val="tx1"/>
                          </a:solidFill>
                          <a:latin typeface="BIZ UDPゴシック" panose="020B0400000000000000" pitchFamily="50" charset="-128"/>
                          <a:ea typeface="BIZ UDPゴシック" panose="020B0400000000000000" pitchFamily="50" charset="-128"/>
                        </a:rPr>
                        <a:t> .</a:t>
                      </a:r>
                      <a:r>
                        <a:rPr lang="ja-JP" altLang="en-US" sz="950" b="0" spc="-100" baseline="0" dirty="0">
                          <a:solidFill>
                            <a:schemeClr val="tx1"/>
                          </a:solidFill>
                          <a:latin typeface="BIZ UDPゴシック" panose="020B0400000000000000" pitchFamily="50" charset="-128"/>
                          <a:ea typeface="BIZ UDPゴシック" panose="020B0400000000000000" pitchFamily="50" charset="-128"/>
                        </a:rPr>
                        <a:t>どちらかというとそう思わない　１</a:t>
                      </a:r>
                      <a:r>
                        <a:rPr lang="en-US" altLang="ja-JP" sz="950" b="0" spc="-100" baseline="0" dirty="0">
                          <a:solidFill>
                            <a:schemeClr val="tx1"/>
                          </a:solidFill>
                          <a:latin typeface="BIZ UDPゴシック" panose="020B0400000000000000" pitchFamily="50" charset="-128"/>
                          <a:ea typeface="BIZ UDPゴシック" panose="020B0400000000000000" pitchFamily="50" charset="-128"/>
                        </a:rPr>
                        <a:t>.</a:t>
                      </a:r>
                      <a:r>
                        <a:rPr lang="ja-JP" altLang="en-US" sz="950" b="0" spc="-100" baseline="0" dirty="0">
                          <a:solidFill>
                            <a:schemeClr val="tx1"/>
                          </a:solidFill>
                          <a:latin typeface="BIZ UDPゴシック" panose="020B0400000000000000" pitchFamily="50" charset="-128"/>
                          <a:ea typeface="BIZ UDPゴシック" panose="020B0400000000000000" pitchFamily="50" charset="-128"/>
                        </a:rPr>
                        <a:t>全くそう思わない</a:t>
                      </a:r>
                      <a:endParaRPr kumimoji="1" lang="ja-JP" altLang="en-US" sz="950" b="0" i="0" u="none" strike="noStrike" kern="0" cap="none" spc="-10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marL="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ctr"/>
                      <a:endParaRPr lang="ja-JP" altLang="en-US" sz="800" b="1"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08832264"/>
                  </a:ext>
                </a:extLst>
              </a:tr>
              <a:tr h="396000">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①</a:t>
                      </a:r>
                      <a:endParaRPr kumimoji="1" lang="en-US" altLang="ja-JP" sz="1000" b="0" i="0" u="none" strike="noStrike" kern="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ja-JP" altLang="en-US" sz="950" b="0" i="0" u="none" strike="noStrike" dirty="0">
                          <a:solidFill>
                            <a:schemeClr val="tx1"/>
                          </a:solidFill>
                          <a:effectLst/>
                          <a:latin typeface="BIZ UDPゴシック" panose="020B0400000000000000" pitchFamily="50" charset="-128"/>
                          <a:ea typeface="BIZ UDPゴシック" panose="020B0400000000000000" pitchFamily="50" charset="-128"/>
                        </a:rPr>
                        <a:t>三番瀬や</a:t>
                      </a:r>
                      <a:r>
                        <a:rPr lang="ja-JP" altLang="en-US" sz="950" b="0" i="0" u="none" strike="noStrike">
                          <a:solidFill>
                            <a:schemeClr val="tx1"/>
                          </a:solidFill>
                          <a:effectLst/>
                          <a:latin typeface="BIZ UDPゴシック" panose="020B0400000000000000" pitchFamily="50" charset="-128"/>
                          <a:ea typeface="BIZ UDPゴシック" panose="020B0400000000000000" pitchFamily="50" charset="-128"/>
                        </a:rPr>
                        <a:t>谷津干潟及び養老</a:t>
                      </a:r>
                      <a:r>
                        <a:rPr lang="ja-JP" altLang="en-US" sz="950" b="0" i="0" u="none" strike="noStrike" dirty="0">
                          <a:solidFill>
                            <a:schemeClr val="tx1"/>
                          </a:solidFill>
                          <a:effectLst/>
                          <a:latin typeface="BIZ UDPゴシック" panose="020B0400000000000000" pitchFamily="50" charset="-128"/>
                          <a:ea typeface="BIZ UDPゴシック" panose="020B0400000000000000" pitchFamily="50" charset="-128"/>
                        </a:rPr>
                        <a:t>川等の自然環境</a:t>
                      </a:r>
                    </a:p>
                  </a:txBody>
                  <a:tcPr marL="18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4</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3</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2</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1</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8">
                  <a:txBody>
                    <a:bodyPr/>
                    <a:lstStyle/>
                    <a:p>
                      <a:pPr marL="0" marR="0" lvl="0" indent="0" algn="l" defTabSz="914400" eaLnBrk="1" fontAlgn="ctr" latinLnBrk="0" hangingPunct="1">
                        <a:lnSpc>
                          <a:spcPct val="100000"/>
                        </a:lnSpc>
                        <a:spcBef>
                          <a:spcPts val="0"/>
                        </a:spcBef>
                        <a:spcAft>
                          <a:spcPts val="0"/>
                        </a:spcAft>
                        <a:buClrTx/>
                        <a:buSzTx/>
                        <a:buFontTx/>
                        <a:buNone/>
                        <a:tabLst/>
                        <a:defRPr/>
                      </a:pPr>
                      <a:r>
                        <a:rPr lang="ja-JP" altLang="en-US" sz="900" b="0" i="0" u="none" strike="noStrike" spc="0" dirty="0">
                          <a:solidFill>
                            <a:srgbClr val="000000"/>
                          </a:solidFill>
                          <a:effectLst/>
                          <a:latin typeface="BIZ UDPゴシック" panose="020B0400000000000000" pitchFamily="50" charset="-128"/>
                          <a:ea typeface="BIZ UDPゴシック" panose="020B0400000000000000" pitchFamily="50" charset="-128"/>
                        </a:rPr>
                        <a:t>是非、具体的にお書き下さい。</a:t>
                      </a:r>
                      <a:endParaRPr lang="en-US" altLang="ja-JP" sz="900" b="0" i="0" u="none" strike="noStrike" spc="0" dirty="0">
                        <a:solidFill>
                          <a:srgbClr val="000000"/>
                        </a:solidFill>
                        <a:effectLst/>
                        <a:latin typeface="BIZ UDPゴシック" panose="020B0400000000000000" pitchFamily="50" charset="-128"/>
                        <a:ea typeface="BIZ UDPゴシック" panose="020B0400000000000000" pitchFamily="50" charset="-128"/>
                      </a:endParaRPr>
                    </a:p>
                    <a:p>
                      <a:pPr marL="0" marR="0" lvl="0" indent="0" algn="l" defTabSz="914400" eaLnBrk="1" fontAlgn="ctr" latinLnBrk="0" hangingPunct="1">
                        <a:lnSpc>
                          <a:spcPct val="100000"/>
                        </a:lnSpc>
                        <a:spcBef>
                          <a:spcPts val="0"/>
                        </a:spcBef>
                        <a:spcAft>
                          <a:spcPts val="0"/>
                        </a:spcAft>
                        <a:buClrTx/>
                        <a:buSzTx/>
                        <a:buFontTx/>
                        <a:buNone/>
                        <a:tabLst/>
                        <a:defRPr/>
                      </a:pPr>
                      <a:endParaRPr lang="ja-JP" altLang="en-US" sz="700" b="0" i="0" u="none" strike="noStrike" spc="0" dirty="0">
                        <a:solidFill>
                          <a:srgbClr val="000000"/>
                        </a:solidFill>
                        <a:effectLst/>
                        <a:latin typeface="HGPｺﾞｼｯｸM" panose="020B0600000000000000" pitchFamily="50" charset="-128"/>
                        <a:ea typeface="HGPｺﾞｼｯｸM" panose="020B0600000000000000" pitchFamily="50" charset="-128"/>
                      </a:endParaRPr>
                    </a:p>
                  </a:txBody>
                  <a:tcPr marL="36000" marR="9525" marT="3600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22898958"/>
                  </a:ext>
                </a:extLst>
              </a:tr>
              <a:tr h="396000">
                <a:tc>
                  <a:txBody>
                    <a:bodyPr/>
                    <a:lstStyle/>
                    <a:p>
                      <a:pPr algn="ctr"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②</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ja-JP" altLang="en-US" sz="950" b="0" i="0" u="none" strike="noStrike" spc="-20" baseline="0" dirty="0">
                          <a:solidFill>
                            <a:schemeClr val="tx1"/>
                          </a:solidFill>
                          <a:effectLst/>
                          <a:latin typeface="BIZ UDPゴシック" panose="020B0400000000000000" pitchFamily="50" charset="-128"/>
                          <a:ea typeface="BIZ UDPゴシック" panose="020B0400000000000000" pitchFamily="50" charset="-128"/>
                        </a:rPr>
                        <a:t>動植物の生息環境及び生育環境</a:t>
                      </a:r>
                    </a:p>
                  </a:txBody>
                  <a:tcPr marL="18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4</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3</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2</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1</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algn="l" fontAlgn="ctr"/>
                      <a:endParaRPr lang="ja-JP" altLang="en-US" sz="700" b="0" i="0" u="none" strike="noStrike" spc="0" dirty="0">
                        <a:solidFill>
                          <a:srgbClr val="000000"/>
                        </a:solidFill>
                        <a:effectLst/>
                        <a:latin typeface="HGPｺﾞｼｯｸM" panose="020B0600000000000000" pitchFamily="50" charset="-128"/>
                        <a:ea typeface="HGPｺﾞｼｯｸM" panose="020B0600000000000000" pitchFamily="50" charset="-128"/>
                      </a:endParaRPr>
                    </a:p>
                  </a:txBody>
                  <a:tcPr marL="90000" marR="952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09794766"/>
                  </a:ext>
                </a:extLst>
              </a:tr>
              <a:tr h="396000">
                <a:tc>
                  <a:txBody>
                    <a:bodyPr/>
                    <a:lstStyle/>
                    <a:p>
                      <a:pPr algn="ctr"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③</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ja-JP" altLang="en-US" sz="950" b="0" i="0" u="none" strike="noStrike" spc="-50" baseline="0" dirty="0">
                          <a:solidFill>
                            <a:schemeClr val="tx1"/>
                          </a:solidFill>
                          <a:effectLst/>
                          <a:latin typeface="BIZ UDPゴシック" panose="020B0400000000000000" pitchFamily="50" charset="-128"/>
                          <a:ea typeface="BIZ UDPゴシック" panose="020B0400000000000000" pitchFamily="50" charset="-128"/>
                        </a:rPr>
                        <a:t>海辺や地域が重視している景観</a:t>
                      </a:r>
                    </a:p>
                  </a:txBody>
                  <a:tcPr marL="18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4</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3</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2</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1</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algn="l" fontAlgn="ctr"/>
                      <a:endParaRPr lang="ja-JP" altLang="en-US" sz="700" b="0" i="0" u="none" strike="noStrike" spc="0" dirty="0">
                        <a:solidFill>
                          <a:srgbClr val="000000"/>
                        </a:solidFill>
                        <a:effectLst/>
                        <a:latin typeface="HGPｺﾞｼｯｸM" panose="020B0600000000000000" pitchFamily="50" charset="-128"/>
                        <a:ea typeface="HGPｺﾞｼｯｸM" panose="020B0600000000000000" pitchFamily="50" charset="-128"/>
                      </a:endParaRPr>
                    </a:p>
                  </a:txBody>
                  <a:tcPr marL="90000" marR="952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36246434"/>
                  </a:ext>
                </a:extLst>
              </a:tr>
              <a:tr h="396000">
                <a:tc>
                  <a:txBody>
                    <a:bodyPr/>
                    <a:lstStyle/>
                    <a:p>
                      <a:pPr algn="ctr"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④</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ja-JP" altLang="en-US" sz="950" b="0" i="0" u="none" strike="noStrike" spc="-20" baseline="0" dirty="0">
                          <a:solidFill>
                            <a:schemeClr val="tx1"/>
                          </a:solidFill>
                          <a:effectLst/>
                          <a:latin typeface="BIZ UDPゴシック" panose="020B0400000000000000" pitchFamily="50" charset="-128"/>
                          <a:ea typeface="BIZ UDPゴシック" panose="020B0400000000000000" pitchFamily="50" charset="-128"/>
                        </a:rPr>
                        <a:t>沿道環境</a:t>
                      </a:r>
                      <a:r>
                        <a:rPr lang="en-US" altLang="ja-JP" sz="950" b="0" i="0" u="none" strike="noStrike" spc="-20" baseline="0" dirty="0">
                          <a:solidFill>
                            <a:schemeClr val="tx1"/>
                          </a:solidFill>
                          <a:effectLst/>
                          <a:latin typeface="BIZ UDPゴシック" panose="020B0400000000000000" pitchFamily="50" charset="-128"/>
                          <a:ea typeface="BIZ UDPゴシック" panose="020B0400000000000000" pitchFamily="50" charset="-128"/>
                        </a:rPr>
                        <a:t>(</a:t>
                      </a:r>
                      <a:r>
                        <a:rPr lang="ja-JP" altLang="en-US" sz="950" b="0" i="0" u="none" strike="noStrike" spc="-20" baseline="0" dirty="0">
                          <a:solidFill>
                            <a:schemeClr val="tx1"/>
                          </a:solidFill>
                          <a:effectLst/>
                          <a:latin typeface="BIZ UDPゴシック" panose="020B0400000000000000" pitchFamily="50" charset="-128"/>
                          <a:ea typeface="BIZ UDPゴシック" panose="020B0400000000000000" pitchFamily="50" charset="-128"/>
                        </a:rPr>
                        <a:t>騒音・大気質等</a:t>
                      </a:r>
                      <a:r>
                        <a:rPr lang="en-US" altLang="ja-JP" sz="950" b="0" i="0" u="none" strike="noStrike" spc="-20" baseline="0" dirty="0">
                          <a:solidFill>
                            <a:schemeClr val="tx1"/>
                          </a:solidFill>
                          <a:effectLst/>
                          <a:latin typeface="BIZ UDPゴシック" panose="020B0400000000000000" pitchFamily="50" charset="-128"/>
                          <a:ea typeface="BIZ UDPゴシック" panose="020B0400000000000000" pitchFamily="50" charset="-128"/>
                        </a:rPr>
                        <a:t>)</a:t>
                      </a:r>
                    </a:p>
                  </a:txBody>
                  <a:tcPr marL="18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4</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3</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2</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1</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algn="l" fontAlgn="ctr"/>
                      <a:endParaRPr lang="ja-JP" altLang="en-US" sz="700" b="0" i="0" u="none" strike="noStrike" spc="0" dirty="0">
                        <a:solidFill>
                          <a:srgbClr val="000000"/>
                        </a:solidFill>
                        <a:effectLst/>
                        <a:latin typeface="HGPｺﾞｼｯｸM" panose="020B0600000000000000" pitchFamily="50" charset="-128"/>
                        <a:ea typeface="HGPｺﾞｼｯｸM" panose="020B0600000000000000" pitchFamily="50" charset="-128"/>
                      </a:endParaRPr>
                    </a:p>
                  </a:txBody>
                  <a:tcPr marL="90000" marR="952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6337531"/>
                  </a:ext>
                </a:extLst>
              </a:tr>
              <a:tr h="396000">
                <a:tc>
                  <a:txBody>
                    <a:bodyPr/>
                    <a:lstStyle/>
                    <a:p>
                      <a:pPr algn="ctr"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⑤</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ja-JP" altLang="en-US" sz="900" b="0" i="0" u="none" strike="noStrike" spc="-100" baseline="0" dirty="0">
                          <a:solidFill>
                            <a:schemeClr val="tx1"/>
                          </a:solidFill>
                          <a:effectLst/>
                          <a:latin typeface="BIZ UDPゴシック" panose="020B0400000000000000" pitchFamily="50" charset="-128"/>
                          <a:ea typeface="BIZ UDPゴシック" panose="020B0400000000000000" pitchFamily="50" charset="-128"/>
                        </a:rPr>
                        <a:t>海とのつながりや海辺のレクリエーションの場や居住地からの海辺の眺望景観</a:t>
                      </a:r>
                    </a:p>
                  </a:txBody>
                  <a:tcPr marL="18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4</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3</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2</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1</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algn="l" fontAlgn="ctr"/>
                      <a:endParaRPr lang="ja-JP" altLang="en-US" sz="700" b="0" i="0" u="none" strike="noStrike" spc="0" dirty="0">
                        <a:solidFill>
                          <a:srgbClr val="000000"/>
                        </a:solidFill>
                        <a:effectLst/>
                        <a:latin typeface="HGPｺﾞｼｯｸM" panose="020B0600000000000000" pitchFamily="50" charset="-128"/>
                        <a:ea typeface="HGPｺﾞｼｯｸM" panose="020B0600000000000000" pitchFamily="50" charset="-128"/>
                      </a:endParaRPr>
                    </a:p>
                  </a:txBody>
                  <a:tcPr marL="90000" marR="952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9258025"/>
                  </a:ext>
                </a:extLst>
              </a:tr>
              <a:tr h="396000">
                <a:tc>
                  <a:txBody>
                    <a:bodyPr/>
                    <a:lstStyle/>
                    <a:p>
                      <a:pPr algn="ctr"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⑥</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ja-JP" altLang="en-US" sz="950" b="0" i="0" u="none" strike="noStrike" spc="-20" baseline="0" dirty="0">
                          <a:solidFill>
                            <a:schemeClr val="tx1"/>
                          </a:solidFill>
                          <a:effectLst/>
                          <a:latin typeface="BIZ UDPゴシック" panose="020B0400000000000000" pitchFamily="50" charset="-128"/>
                          <a:ea typeface="BIZ UDPゴシック" panose="020B0400000000000000" pitchFamily="50" charset="-128"/>
                        </a:rPr>
                        <a:t>用地取得に関するリスク</a:t>
                      </a:r>
                      <a:r>
                        <a:rPr lang="ja-JP" altLang="en-US" sz="900" b="0" i="0" u="none" strike="noStrike" spc="-20" baseline="0" dirty="0">
                          <a:solidFill>
                            <a:schemeClr val="tx1"/>
                          </a:solidFill>
                          <a:effectLst/>
                          <a:latin typeface="BIZ UDPゴシック" panose="020B0400000000000000" pitchFamily="50" charset="-128"/>
                          <a:ea typeface="BIZ UDPゴシック" panose="020B0400000000000000" pitchFamily="50" charset="-128"/>
                        </a:rPr>
                        <a:t>（用地取得に必要な時間等）</a:t>
                      </a:r>
                    </a:p>
                  </a:txBody>
                  <a:tcPr marL="18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4</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3</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2</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1</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algn="l" fontAlgn="ctr"/>
                      <a:endParaRPr lang="ja-JP" altLang="en-US" sz="700" b="0" i="0" u="none" strike="noStrike" spc="0" dirty="0">
                        <a:solidFill>
                          <a:srgbClr val="000000"/>
                        </a:solidFill>
                        <a:effectLst/>
                        <a:latin typeface="HGPｺﾞｼｯｸM" panose="020B0600000000000000" pitchFamily="50" charset="-128"/>
                        <a:ea typeface="HGPｺﾞｼｯｸM" panose="020B0600000000000000" pitchFamily="50" charset="-128"/>
                      </a:endParaRPr>
                    </a:p>
                  </a:txBody>
                  <a:tcPr marL="90000" marR="952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6163528"/>
                  </a:ext>
                </a:extLst>
              </a:tr>
              <a:tr h="396000">
                <a:tc>
                  <a:txBody>
                    <a:bodyPr/>
                    <a:lstStyle/>
                    <a:p>
                      <a:pPr algn="ctr"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⑦</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ja-JP" altLang="en-US" sz="950" b="0" i="0" u="none" strike="noStrike" spc="-20" baseline="0" dirty="0">
                          <a:solidFill>
                            <a:srgbClr val="000000"/>
                          </a:solidFill>
                          <a:effectLst/>
                          <a:latin typeface="BIZ UDPゴシック" panose="020B0400000000000000" pitchFamily="50" charset="-128"/>
                          <a:ea typeface="BIZ UDPゴシック" panose="020B0400000000000000" pitchFamily="50" charset="-128"/>
                        </a:rPr>
                        <a:t>事業費</a:t>
                      </a:r>
                    </a:p>
                  </a:txBody>
                  <a:tcPr marL="18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4</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3</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2</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1</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algn="l" fontAlgn="ctr"/>
                      <a:endParaRPr lang="ja-JP" altLang="en-US" sz="700" b="0" i="0" u="none" strike="noStrike" spc="0" dirty="0">
                        <a:solidFill>
                          <a:srgbClr val="000000"/>
                        </a:solidFill>
                        <a:effectLst/>
                        <a:latin typeface="HGPｺﾞｼｯｸM" panose="020B0600000000000000" pitchFamily="50" charset="-128"/>
                        <a:ea typeface="HGPｺﾞｼｯｸM" panose="020B0600000000000000" pitchFamily="50" charset="-128"/>
                      </a:endParaRPr>
                    </a:p>
                  </a:txBody>
                  <a:tcPr marL="90000" marR="952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9791923"/>
                  </a:ext>
                </a:extLst>
              </a:tr>
              <a:tr h="396000">
                <a:tc>
                  <a:txBody>
                    <a:bodyPr/>
                    <a:lstStyle/>
                    <a:p>
                      <a:pPr algn="ctr"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⑧</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50" b="0" i="0" u="none" strike="noStrike" spc="-20" baseline="0" dirty="0">
                          <a:solidFill>
                            <a:srgbClr val="000000"/>
                          </a:solidFill>
                          <a:effectLst/>
                          <a:latin typeface="BIZ UDPゴシック" panose="020B0400000000000000" pitchFamily="50" charset="-128"/>
                          <a:ea typeface="BIZ UDPゴシック" panose="020B0400000000000000" pitchFamily="50" charset="-128"/>
                        </a:rPr>
                        <a:t>その他（　　　　　　　　　　）</a:t>
                      </a:r>
                    </a:p>
                  </a:txBody>
                  <a:tcPr marL="18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4</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3</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2</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b="0" i="0" u="none" strike="noStrike" spc="0" dirty="0">
                          <a:solidFill>
                            <a:srgbClr val="000000"/>
                          </a:solidFill>
                          <a:effectLst/>
                          <a:latin typeface="BIZ UDPゴシック" panose="020B0400000000000000" pitchFamily="50" charset="-128"/>
                          <a:ea typeface="BIZ UDPゴシック" panose="020B0400000000000000" pitchFamily="50" charset="-128"/>
                        </a:rPr>
                        <a:t>1</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l" defTabSz="914400" eaLnBrk="1" fontAlgn="ctr" latinLnBrk="0" hangingPunct="1">
                        <a:lnSpc>
                          <a:spcPct val="100000"/>
                        </a:lnSpc>
                        <a:spcBef>
                          <a:spcPts val="0"/>
                        </a:spcBef>
                        <a:spcAft>
                          <a:spcPts val="0"/>
                        </a:spcAft>
                        <a:buClrTx/>
                        <a:buSzTx/>
                        <a:buFontTx/>
                        <a:buNone/>
                        <a:tabLst/>
                        <a:defRPr/>
                      </a:pPr>
                      <a:endParaRPr lang="ja-JP" altLang="en-US" sz="700" b="0" i="0" u="none" strike="noStrike" spc="0" dirty="0">
                        <a:solidFill>
                          <a:srgbClr val="000000"/>
                        </a:solidFill>
                        <a:effectLst/>
                        <a:latin typeface="HGPｺﾞｼｯｸM" panose="020B0600000000000000" pitchFamily="50" charset="-128"/>
                        <a:ea typeface="HGPｺﾞｼｯｸM" panose="020B0600000000000000" pitchFamily="50" charset="-128"/>
                      </a:endParaRPr>
                    </a:p>
                  </a:txBody>
                  <a:tcPr marL="36000" marR="9525" marT="3600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14992492"/>
                  </a:ext>
                </a:extLst>
              </a:tr>
            </a:tbl>
          </a:graphicData>
        </a:graphic>
      </p:graphicFrame>
      <p:sp>
        <p:nvSpPr>
          <p:cNvPr id="14" name="テキスト ボックス 13">
            <a:extLst>
              <a:ext uri="{FF2B5EF4-FFF2-40B4-BE49-F238E27FC236}">
                <a16:creationId xmlns:a16="http://schemas.microsoft.com/office/drawing/2014/main" id="{50A512E1-5B79-BF26-F46D-4097CA8D2B6D}"/>
              </a:ext>
            </a:extLst>
          </p:cNvPr>
          <p:cNvSpPr txBox="1"/>
          <p:nvPr/>
        </p:nvSpPr>
        <p:spPr>
          <a:xfrm>
            <a:off x="9409800" y="7406755"/>
            <a:ext cx="1288363" cy="156095"/>
          </a:xfrm>
          <a:prstGeom prst="rect">
            <a:avLst/>
          </a:prstGeom>
          <a:noFill/>
          <a:ln>
            <a:noFill/>
          </a:ln>
        </p:spPr>
        <p:txBody>
          <a:bodyPr wrap="none" lIns="36000" tIns="25465" rIns="25465" bIns="7200" rtlCol="0">
            <a:spAutoFit/>
          </a:bodyPr>
          <a:lstStyle>
            <a:defPPr>
              <a:defRPr lang="ja-JP"/>
            </a:defPPr>
            <a:lvl1pPr indent="133350">
              <a:defRPr sz="1050">
                <a:latin typeface="BIZ UDPゴシック" panose="020B0400000000000000" pitchFamily="50" charset="-128"/>
                <a:ea typeface="BIZ UDPゴシック" panose="020B0400000000000000" pitchFamily="50" charset="-128"/>
              </a:defRPr>
            </a:lvl1pPr>
          </a:lstStyle>
          <a:p>
            <a:pPr marL="60633" indent="-60633"/>
            <a:r>
              <a:rPr lang="ja-JP" altLang="en-US" sz="778" dirty="0">
                <a:latin typeface="HGPｺﾞｼｯｸM" panose="020B0600000000000000" pitchFamily="50" charset="-128"/>
                <a:ea typeface="HGPｺﾞｼｯｸM" panose="020B0600000000000000" pitchFamily="50" charset="-128"/>
              </a:rPr>
              <a:t>ご協力ありがとう</a:t>
            </a:r>
            <a:r>
              <a:rPr lang="ja-JP" altLang="en-US" sz="800" dirty="0">
                <a:latin typeface="HGPｺﾞｼｯｸM" panose="020B0600000000000000" pitchFamily="50" charset="-128"/>
                <a:ea typeface="HGPｺﾞｼｯｸM" panose="020B0600000000000000" pitchFamily="50" charset="-128"/>
              </a:rPr>
              <a:t>ございました</a:t>
            </a:r>
            <a:r>
              <a:rPr lang="ja-JP" altLang="en-US" sz="778" dirty="0">
                <a:latin typeface="HGPｺﾞｼｯｸM" panose="020B0600000000000000" pitchFamily="50" charset="-128"/>
                <a:ea typeface="HGPｺﾞｼｯｸM" panose="020B0600000000000000" pitchFamily="50" charset="-128"/>
              </a:rPr>
              <a:t>。</a:t>
            </a:r>
            <a:endParaRPr lang="en-US" altLang="ja-JP" sz="778" dirty="0">
              <a:latin typeface="HGPｺﾞｼｯｸM" panose="020B0600000000000000" pitchFamily="50" charset="-128"/>
              <a:ea typeface="HGPｺﾞｼｯｸM" panose="020B0600000000000000" pitchFamily="50" charset="-128"/>
            </a:endParaRPr>
          </a:p>
        </p:txBody>
      </p:sp>
      <p:graphicFrame>
        <p:nvGraphicFramePr>
          <p:cNvPr id="15" name="表 13">
            <a:extLst>
              <a:ext uri="{FF2B5EF4-FFF2-40B4-BE49-F238E27FC236}">
                <a16:creationId xmlns:a16="http://schemas.microsoft.com/office/drawing/2014/main" id="{59D36F48-9DC0-2248-22C8-0C64C91478E5}"/>
              </a:ext>
            </a:extLst>
          </p:cNvPr>
          <p:cNvGraphicFramePr>
            <a:graphicFrameLocks noGrp="1"/>
          </p:cNvGraphicFramePr>
          <p:nvPr>
            <p:extLst>
              <p:ext uri="{D42A27DB-BD31-4B8C-83A1-F6EECF244321}">
                <p14:modId xmlns:p14="http://schemas.microsoft.com/office/powerpoint/2010/main" val="2616765022"/>
              </p:ext>
            </p:extLst>
          </p:nvPr>
        </p:nvGraphicFramePr>
        <p:xfrm>
          <a:off x="80845" y="12480"/>
          <a:ext cx="5148000" cy="306000"/>
        </p:xfrm>
        <a:graphic>
          <a:graphicData uri="http://schemas.openxmlformats.org/drawingml/2006/table">
            <a:tbl>
              <a:tblPr firstRow="1" bandRow="1">
                <a:tableStyleId>{5C22544A-7EE6-4342-B048-85BDC9FD1C3A}</a:tableStyleId>
              </a:tblPr>
              <a:tblGrid>
                <a:gridCol w="5148000">
                  <a:extLst>
                    <a:ext uri="{9D8B030D-6E8A-4147-A177-3AD203B41FA5}">
                      <a16:colId xmlns:a16="http://schemas.microsoft.com/office/drawing/2014/main" val="452218879"/>
                    </a:ext>
                  </a:extLst>
                </a:gridCol>
              </a:tblGrid>
              <a:tr h="306000">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420" b="0" dirty="0">
                          <a:latin typeface="HGP創英角ｺﾞｼｯｸUB" panose="020B0900000000000000" pitchFamily="50" charset="-128"/>
                          <a:ea typeface="HGP創英角ｺﾞｼｯｸUB" panose="020B0900000000000000" pitchFamily="50" charset="-128"/>
                        </a:rPr>
                        <a:t>新湾岸道路　関係者アンケート</a:t>
                      </a: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1437786421"/>
                  </a:ext>
                </a:extLst>
              </a:tr>
            </a:tbl>
          </a:graphicData>
        </a:graphic>
      </p:graphicFrame>
      <p:sp>
        <p:nvSpPr>
          <p:cNvPr id="17" name="テキスト ボックス 16">
            <a:extLst>
              <a:ext uri="{FF2B5EF4-FFF2-40B4-BE49-F238E27FC236}">
                <a16:creationId xmlns:a16="http://schemas.microsoft.com/office/drawing/2014/main" id="{61ED375F-CB35-6D7D-A7EF-0B7D7205824E}"/>
              </a:ext>
            </a:extLst>
          </p:cNvPr>
          <p:cNvSpPr txBox="1"/>
          <p:nvPr/>
        </p:nvSpPr>
        <p:spPr>
          <a:xfrm>
            <a:off x="2798599" y="287303"/>
            <a:ext cx="2240884" cy="222952"/>
          </a:xfrm>
          <a:prstGeom prst="rect">
            <a:avLst/>
          </a:prstGeom>
          <a:noFill/>
        </p:spPr>
        <p:txBody>
          <a:bodyPr wrap="square" lIns="50929" bIns="2546" rtlCol="0">
            <a:spAutoFit/>
          </a:bodyPr>
          <a:lstStyle/>
          <a:p>
            <a:r>
              <a:rPr lang="ja-JP" altLang="en-US" sz="1132" b="1" dirty="0">
                <a:solidFill>
                  <a:srgbClr val="002060"/>
                </a:solidFill>
                <a:latin typeface="Meiryo UI" panose="020B0604030504040204" pitchFamily="50" charset="-128"/>
                <a:ea typeface="Meiryo UI" panose="020B0604030504040204" pitchFamily="50" charset="-128"/>
              </a:rPr>
              <a:t>スマートフォンやパソコン等で回答</a:t>
            </a:r>
          </a:p>
        </p:txBody>
      </p:sp>
      <p:cxnSp>
        <p:nvCxnSpPr>
          <p:cNvPr id="18" name="直線コネクタ 17">
            <a:extLst>
              <a:ext uri="{FF2B5EF4-FFF2-40B4-BE49-F238E27FC236}">
                <a16:creationId xmlns:a16="http://schemas.microsoft.com/office/drawing/2014/main" id="{28DEAA14-DD97-6009-40CB-56C4A23E4951}"/>
              </a:ext>
            </a:extLst>
          </p:cNvPr>
          <p:cNvCxnSpPr>
            <a:cxnSpLocks/>
          </p:cNvCxnSpPr>
          <p:nvPr/>
        </p:nvCxnSpPr>
        <p:spPr>
          <a:xfrm flipH="1">
            <a:off x="2842487" y="507080"/>
            <a:ext cx="2160000" cy="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2CC73682-1CBC-66ED-7002-E4510F9DFA5B}"/>
              </a:ext>
            </a:extLst>
          </p:cNvPr>
          <p:cNvSpPr txBox="1"/>
          <p:nvPr/>
        </p:nvSpPr>
        <p:spPr>
          <a:xfrm>
            <a:off x="2790099" y="959310"/>
            <a:ext cx="1529489" cy="307908"/>
          </a:xfrm>
          <a:prstGeom prst="rect">
            <a:avLst/>
          </a:prstGeom>
          <a:noFill/>
          <a:ln>
            <a:noFill/>
          </a:ln>
        </p:spPr>
        <p:txBody>
          <a:bodyPr wrap="square" lIns="63661" tIns="25465" rIns="101858" bIns="25465" rtlCol="0">
            <a:spAutoFit/>
          </a:bodyPr>
          <a:lstStyle>
            <a:defPPr>
              <a:defRPr lang="ja-JP"/>
            </a:defPPr>
            <a:lvl1pPr indent="133350">
              <a:defRPr sz="1050">
                <a:latin typeface="BIZ UDPゴシック" panose="020B0400000000000000" pitchFamily="50" charset="-128"/>
                <a:ea typeface="BIZ UDPゴシック" panose="020B0400000000000000" pitchFamily="50" charset="-128"/>
              </a:defRPr>
            </a:lvl1pPr>
          </a:lstStyle>
          <a:p>
            <a:pPr indent="0">
              <a:lnSpc>
                <a:spcPts val="1100"/>
              </a:lnSpc>
            </a:pPr>
            <a:r>
              <a:rPr lang="ja-JP" altLang="en-US" sz="900" b="1" dirty="0">
                <a:latin typeface="HGPｺﾞｼｯｸM" panose="020B0600000000000000" pitchFamily="50" charset="-128"/>
                <a:ea typeface="HGPｺﾞｼｯｸM" panose="020B0600000000000000" pitchFamily="50" charset="-128"/>
              </a:rPr>
              <a:t>アンケート期限</a:t>
            </a:r>
            <a:endParaRPr lang="en-US" altLang="ja-JP" sz="900" b="1" dirty="0">
              <a:latin typeface="HGPｺﾞｼｯｸM" panose="020B0600000000000000" pitchFamily="50" charset="-128"/>
              <a:ea typeface="HGPｺﾞｼｯｸM" panose="020B0600000000000000" pitchFamily="50" charset="-128"/>
            </a:endParaRPr>
          </a:p>
          <a:p>
            <a:pPr indent="0">
              <a:lnSpc>
                <a:spcPts val="900"/>
              </a:lnSpc>
            </a:pPr>
            <a:r>
              <a:rPr lang="ja-JP" altLang="en-US" sz="900" b="1" dirty="0">
                <a:latin typeface="HGPｺﾞｼｯｸM" panose="020B0600000000000000" pitchFamily="50" charset="-128"/>
                <a:ea typeface="HGPｺﾞｼｯｸM" panose="020B0600000000000000" pitchFamily="50" charset="-128"/>
              </a:rPr>
              <a:t>令和７年１０月５日（日）まで</a:t>
            </a:r>
            <a:endParaRPr lang="en-US" altLang="ja-JP" sz="900" b="1" dirty="0">
              <a:latin typeface="HGPｺﾞｼｯｸM" panose="020B0600000000000000" pitchFamily="50" charset="-128"/>
              <a:ea typeface="HGPｺﾞｼｯｸM" panose="020B0600000000000000" pitchFamily="50" charset="-128"/>
            </a:endParaRPr>
          </a:p>
        </p:txBody>
      </p:sp>
      <p:sp>
        <p:nvSpPr>
          <p:cNvPr id="28" name="テキスト ボックス 27">
            <a:extLst>
              <a:ext uri="{FF2B5EF4-FFF2-40B4-BE49-F238E27FC236}">
                <a16:creationId xmlns:a16="http://schemas.microsoft.com/office/drawing/2014/main" id="{57A85FFB-C6A7-3C38-27DD-4AF2A6F46E39}"/>
              </a:ext>
            </a:extLst>
          </p:cNvPr>
          <p:cNvSpPr txBox="1"/>
          <p:nvPr/>
        </p:nvSpPr>
        <p:spPr>
          <a:xfrm>
            <a:off x="2815641" y="526466"/>
            <a:ext cx="2254419" cy="458847"/>
          </a:xfrm>
          <a:prstGeom prst="rect">
            <a:avLst/>
          </a:prstGeom>
          <a:noFill/>
          <a:ln>
            <a:noFill/>
          </a:ln>
        </p:spPr>
        <p:txBody>
          <a:bodyPr wrap="square" lIns="36000" tIns="25465" rIns="25465" bIns="25465" rtlCol="0">
            <a:spAutoFit/>
          </a:bodyPr>
          <a:lstStyle>
            <a:defPPr>
              <a:defRPr lang="ja-JP"/>
            </a:defPPr>
            <a:lvl1pPr indent="133350">
              <a:defRPr sz="1050">
                <a:latin typeface="BIZ UDPゴシック" panose="020B0400000000000000" pitchFamily="50" charset="-128"/>
                <a:ea typeface="BIZ UDPゴシック" panose="020B0400000000000000" pitchFamily="50" charset="-128"/>
              </a:defRPr>
            </a:lvl1pPr>
          </a:lstStyle>
          <a:p>
            <a:pPr marL="60633" indent="-60633">
              <a:lnSpc>
                <a:spcPts val="1100"/>
              </a:lnSpc>
            </a:pPr>
            <a:r>
              <a:rPr lang="en-US" altLang="ja-JP" sz="900" dirty="0">
                <a:latin typeface="HGPｺﾞｼｯｸM" panose="020B0600000000000000" pitchFamily="50" charset="-128"/>
                <a:ea typeface="HGPｺﾞｼｯｸM" panose="020B0600000000000000" pitchFamily="50" charset="-128"/>
              </a:rPr>
              <a:t>Web</a:t>
            </a:r>
            <a:r>
              <a:rPr lang="ja-JP" altLang="en-US" sz="900" dirty="0">
                <a:latin typeface="HGPｺﾞｼｯｸM" panose="020B0600000000000000" pitchFamily="50" charset="-128"/>
                <a:ea typeface="HGPｺﾞｼｯｸM" panose="020B0600000000000000" pitchFamily="50" charset="-128"/>
              </a:rPr>
              <a:t>アンケートサイトからご回答ください。</a:t>
            </a:r>
            <a:endParaRPr lang="en-US" altLang="ja-JP" sz="900" dirty="0">
              <a:latin typeface="HGPｺﾞｼｯｸM" panose="020B0600000000000000" pitchFamily="50" charset="-128"/>
              <a:ea typeface="HGPｺﾞｼｯｸM" panose="020B0600000000000000" pitchFamily="50" charset="-128"/>
            </a:endParaRPr>
          </a:p>
          <a:p>
            <a:pPr marL="60633" indent="-60633">
              <a:lnSpc>
                <a:spcPts val="1100"/>
              </a:lnSpc>
            </a:pPr>
            <a:r>
              <a:rPr lang="en-US" altLang="ja-JP" sz="900" dirty="0">
                <a:latin typeface="HGPｺﾞｼｯｸM" panose="020B0600000000000000" pitchFamily="50" charset="-128"/>
                <a:ea typeface="HGPｺﾞｼｯｸM" panose="020B0600000000000000" pitchFamily="50" charset="-128"/>
                <a:hlinkClick r:id="rId3"/>
              </a:rPr>
              <a:t>https://form.run/@shinwangandouro3</a:t>
            </a:r>
            <a:endParaRPr lang="en-US" altLang="ja-JP" sz="900" dirty="0">
              <a:latin typeface="HGPｺﾞｼｯｸM" panose="020B0600000000000000" pitchFamily="50" charset="-128"/>
              <a:ea typeface="HGPｺﾞｼｯｸM" panose="020B0600000000000000" pitchFamily="50" charset="-128"/>
            </a:endParaRPr>
          </a:p>
          <a:p>
            <a:pPr marL="60633" indent="-60633">
              <a:lnSpc>
                <a:spcPts val="1100"/>
              </a:lnSpc>
            </a:pPr>
            <a:r>
              <a:rPr lang="ja-JP" altLang="en-US" sz="900" dirty="0">
                <a:latin typeface="HGPｺﾞｼｯｸM" panose="020B0600000000000000" pitchFamily="50" charset="-128"/>
                <a:ea typeface="HGPｺﾞｼｯｸM" panose="020B0600000000000000" pitchFamily="50" charset="-128"/>
              </a:rPr>
              <a:t>右記の</a:t>
            </a:r>
            <a:r>
              <a:rPr lang="en-US" altLang="ja-JP" sz="900" dirty="0">
                <a:latin typeface="HGPｺﾞｼｯｸM" panose="020B0600000000000000" pitchFamily="50" charset="-128"/>
                <a:ea typeface="HGPｺﾞｼｯｸM" panose="020B0600000000000000" pitchFamily="50" charset="-128"/>
              </a:rPr>
              <a:t>QR</a:t>
            </a:r>
            <a:r>
              <a:rPr lang="ja-JP" altLang="en-US" sz="900" dirty="0">
                <a:latin typeface="HGPｺﾞｼｯｸM" panose="020B0600000000000000" pitchFamily="50" charset="-128"/>
                <a:ea typeface="HGPｺﾞｼｯｸM" panose="020B0600000000000000" pitchFamily="50" charset="-128"/>
              </a:rPr>
              <a:t>コードからアクセスできます。</a:t>
            </a:r>
            <a:endParaRPr lang="en-US" altLang="ja-JP" sz="900" dirty="0">
              <a:latin typeface="HGPｺﾞｼｯｸM" panose="020B0600000000000000" pitchFamily="50" charset="-128"/>
              <a:ea typeface="HGPｺﾞｼｯｸM" panose="020B0600000000000000" pitchFamily="50" charset="-128"/>
            </a:endParaRPr>
          </a:p>
        </p:txBody>
      </p:sp>
      <p:graphicFrame>
        <p:nvGraphicFramePr>
          <p:cNvPr id="4" name="表 3">
            <a:extLst>
              <a:ext uri="{FF2B5EF4-FFF2-40B4-BE49-F238E27FC236}">
                <a16:creationId xmlns:a16="http://schemas.microsoft.com/office/drawing/2014/main" id="{50BB3BE2-B33B-A820-12EE-27BA127CD9D1}"/>
              </a:ext>
            </a:extLst>
          </p:cNvPr>
          <p:cNvGraphicFramePr>
            <a:graphicFrameLocks noGrp="1"/>
          </p:cNvGraphicFramePr>
          <p:nvPr>
            <p:extLst>
              <p:ext uri="{D42A27DB-BD31-4B8C-83A1-F6EECF244321}">
                <p14:modId xmlns:p14="http://schemas.microsoft.com/office/powerpoint/2010/main" val="850974688"/>
              </p:ext>
            </p:extLst>
          </p:nvPr>
        </p:nvGraphicFramePr>
        <p:xfrm>
          <a:off x="5470151" y="3998863"/>
          <a:ext cx="5148000" cy="1620000"/>
        </p:xfrm>
        <a:graphic>
          <a:graphicData uri="http://schemas.openxmlformats.org/drawingml/2006/table">
            <a:tbl>
              <a:tblPr firstRow="1" bandRow="1">
                <a:tableStyleId>{5C22544A-7EE6-4342-B048-85BDC9FD1C3A}</a:tableStyleId>
              </a:tblPr>
              <a:tblGrid>
                <a:gridCol w="5148000">
                  <a:extLst>
                    <a:ext uri="{9D8B030D-6E8A-4147-A177-3AD203B41FA5}">
                      <a16:colId xmlns:a16="http://schemas.microsoft.com/office/drawing/2014/main" val="3031542149"/>
                    </a:ext>
                  </a:extLst>
                </a:gridCol>
              </a:tblGrid>
              <a:tr h="32400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1" lang="ja-JP" altLang="en-US" sz="950" b="0" spc="0" baseline="0" dirty="0">
                          <a:solidFill>
                            <a:schemeClr val="tx1"/>
                          </a:solidFill>
                          <a:latin typeface="BIZ UDPゴシック" panose="020B0400000000000000" pitchFamily="50" charset="-128"/>
                          <a:ea typeface="BIZ UDPゴシック" panose="020B0400000000000000" pitchFamily="50" charset="-128"/>
                        </a:rPr>
                        <a:t>問３）ルート帯と構造に関するご意見（例：利用しやすい道路となるためのアイデアなど）について</a:t>
                      </a:r>
                      <a:endParaRPr kumimoji="1" lang="en-US" altLang="ja-JP" sz="950" b="0" spc="0" baseline="0"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1" lang="en-US" altLang="ja-JP" sz="950" b="0" spc="0" baseline="0" dirty="0">
                          <a:solidFill>
                            <a:schemeClr val="tx1"/>
                          </a:solidFill>
                          <a:latin typeface="BIZ UDPゴシック" panose="020B0400000000000000" pitchFamily="50" charset="-128"/>
                          <a:ea typeface="BIZ UDPゴシック" panose="020B0400000000000000" pitchFamily="50" charset="-128"/>
                        </a:rPr>
                        <a:t>       </a:t>
                      </a:r>
                      <a:r>
                        <a:rPr kumimoji="1" lang="ja-JP" altLang="en-US" sz="950" b="0" spc="0" baseline="0" dirty="0">
                          <a:solidFill>
                            <a:schemeClr val="tx1"/>
                          </a:solidFill>
                          <a:latin typeface="BIZ UDPゴシック" panose="020B0400000000000000" pitchFamily="50" charset="-128"/>
                          <a:ea typeface="BIZ UDPゴシック" panose="020B0400000000000000" pitchFamily="50" charset="-128"/>
                        </a:rPr>
                        <a:t>ご自由にお書きください。</a:t>
                      </a:r>
                      <a:endParaRPr kumimoji="1" lang="en-US" altLang="ja-JP" sz="950" b="0" spc="-20" baseline="0" dirty="0">
                        <a:solidFill>
                          <a:schemeClr val="tx1"/>
                        </a:solidFill>
                        <a:latin typeface="BIZ UDPゴシック" panose="020B0400000000000000" pitchFamily="50" charset="-128"/>
                        <a:ea typeface="BIZ UDPゴシック" panose="020B0400000000000000"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678030228"/>
                  </a:ext>
                </a:extLst>
              </a:tr>
              <a:tr h="1296000">
                <a:tc>
                  <a:txBody>
                    <a:bodyPr/>
                    <a:lstStyle/>
                    <a:p>
                      <a:pPr algn="l"/>
                      <a:endParaRPr kumimoji="1" lang="ja-JP" altLang="en-US" sz="800" b="0" spc="-100" baseline="0" dirty="0">
                        <a:solidFill>
                          <a:schemeClr val="tx1"/>
                        </a:solidFill>
                        <a:latin typeface="HGPｺﾞｼｯｸM" panose="020B0600000000000000" pitchFamily="50" charset="-128"/>
                        <a:ea typeface="HGPｺﾞｼｯｸM" panose="020B0600000000000000" pitchFamily="50" charset="-128"/>
                      </a:endParaRPr>
                    </a:p>
                  </a:txBody>
                  <a:tcPr marL="25465"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5623345"/>
                  </a:ext>
                </a:extLst>
              </a:tr>
            </a:tbl>
          </a:graphicData>
        </a:graphic>
      </p:graphicFrame>
      <p:graphicFrame>
        <p:nvGraphicFramePr>
          <p:cNvPr id="3" name="表 13">
            <a:extLst>
              <a:ext uri="{FF2B5EF4-FFF2-40B4-BE49-F238E27FC236}">
                <a16:creationId xmlns:a16="http://schemas.microsoft.com/office/drawing/2014/main" id="{5AA35B01-3159-F6B1-750D-E271FF697548}"/>
              </a:ext>
            </a:extLst>
          </p:cNvPr>
          <p:cNvGraphicFramePr>
            <a:graphicFrameLocks noGrp="1"/>
          </p:cNvGraphicFramePr>
          <p:nvPr>
            <p:extLst>
              <p:ext uri="{D42A27DB-BD31-4B8C-83A1-F6EECF244321}">
                <p14:modId xmlns:p14="http://schemas.microsoft.com/office/powerpoint/2010/main" val="4268622753"/>
              </p:ext>
            </p:extLst>
          </p:nvPr>
        </p:nvGraphicFramePr>
        <p:xfrm>
          <a:off x="5470151" y="5701224"/>
          <a:ext cx="5148000" cy="1555560"/>
        </p:xfrm>
        <a:graphic>
          <a:graphicData uri="http://schemas.openxmlformats.org/drawingml/2006/table">
            <a:tbl>
              <a:tblPr firstRow="1" bandRow="1">
                <a:tableStyleId>{5C22544A-7EE6-4342-B048-85BDC9FD1C3A}</a:tableStyleId>
              </a:tblPr>
              <a:tblGrid>
                <a:gridCol w="5148000">
                  <a:extLst>
                    <a:ext uri="{9D8B030D-6E8A-4147-A177-3AD203B41FA5}">
                      <a16:colId xmlns:a16="http://schemas.microsoft.com/office/drawing/2014/main" val="452218879"/>
                    </a:ext>
                  </a:extLst>
                </a:gridCol>
              </a:tblGrid>
              <a:tr h="216000">
                <a:tc>
                  <a:txBody>
                    <a:bodyPr/>
                    <a:lstStyle/>
                    <a:p>
                      <a:r>
                        <a:rPr kumimoji="1" lang="ja-JP" altLang="en-US" sz="1200" b="0" spc="-200" dirty="0">
                          <a:solidFill>
                            <a:schemeClr val="tx1"/>
                          </a:solidFill>
                          <a:latin typeface="BIZ UDPゴシック" panose="020B0400000000000000" pitchFamily="50" charset="-128"/>
                          <a:ea typeface="BIZ UDPゴシック" panose="020B0400000000000000" pitchFamily="50" charset="-128"/>
                        </a:rPr>
                        <a:t> </a:t>
                      </a:r>
                      <a:r>
                        <a:rPr kumimoji="1" lang="ja-JP" altLang="en-US" sz="1100" b="0" spc="0" dirty="0">
                          <a:solidFill>
                            <a:schemeClr val="tx1"/>
                          </a:solidFill>
                          <a:latin typeface="BIZ UDPゴシック" panose="020B0400000000000000" pitchFamily="50" charset="-128"/>
                          <a:ea typeface="BIZ UDPゴシック" panose="020B0400000000000000" pitchFamily="50" charset="-128"/>
                        </a:rPr>
                        <a:t>湾岸地域の道路の利用状況についてお答えください</a:t>
                      </a:r>
                    </a:p>
                  </a:txBody>
                  <a:tcPr marL="36000" marR="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354585311"/>
                  </a:ext>
                </a:extLst>
              </a:tr>
              <a:tr h="216000">
                <a:tc>
                  <a:txBody>
                    <a:bodyPr/>
                    <a:lstStyle/>
                    <a:p>
                      <a:pPr marL="0" marR="0" lvl="0" indent="0" algn="l" defTabSz="1425543" rtl="0" eaLnBrk="1" fontAlgn="auto" latinLnBrk="0" hangingPunct="1">
                        <a:lnSpc>
                          <a:spcPct val="100000"/>
                        </a:lnSpc>
                        <a:spcBef>
                          <a:spcPts val="0"/>
                        </a:spcBef>
                        <a:spcAft>
                          <a:spcPts val="0"/>
                        </a:spcAft>
                        <a:buClrTx/>
                        <a:buSzTx/>
                        <a:buFontTx/>
                        <a:buNone/>
                        <a:tabLst/>
                        <a:defRPr/>
                      </a:pPr>
                      <a:r>
                        <a:rPr kumimoji="1" lang="ja-JP" altLang="en-US" sz="950" b="0" spc="0" baseline="0" dirty="0">
                          <a:solidFill>
                            <a:schemeClr val="tx1"/>
                          </a:solidFill>
                          <a:latin typeface="BIZ UDPゴシック" panose="020B0400000000000000" pitchFamily="50" charset="-128"/>
                          <a:ea typeface="BIZ UDPゴシック" panose="020B0400000000000000" pitchFamily="50" charset="-128"/>
                        </a:rPr>
                        <a:t> ●普段、湾岸地域でご利用されている主な交通手段は何ですか？</a:t>
                      </a:r>
                    </a:p>
                  </a:txBody>
                  <a:tcPr marL="36000" marR="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199183498"/>
                  </a:ext>
                </a:extLst>
              </a:tr>
              <a:tr h="216000">
                <a:tc>
                  <a:txBody>
                    <a:bodyPr/>
                    <a:lstStyle/>
                    <a:p>
                      <a:pPr marL="0" marR="0" lvl="0" indent="0" algn="l" defTabSz="1425543" rtl="0" eaLnBrk="1" fontAlgn="auto" latinLnBrk="0" hangingPunct="1">
                        <a:lnSpc>
                          <a:spcPct val="100000"/>
                        </a:lnSpc>
                        <a:spcBef>
                          <a:spcPts val="0"/>
                        </a:spcBef>
                        <a:spcAft>
                          <a:spcPts val="0"/>
                        </a:spcAft>
                        <a:buClrTx/>
                        <a:buSzTx/>
                        <a:buFontTx/>
                        <a:buNone/>
                        <a:tabLst/>
                        <a:defRPr/>
                      </a:pPr>
                      <a:r>
                        <a:rPr kumimoji="1" lang="ja-JP" altLang="en-US" sz="950" b="0" spc="-100" baseline="0" dirty="0">
                          <a:solidFill>
                            <a:schemeClr val="tx1"/>
                          </a:solidFill>
                          <a:latin typeface="BIZ UDPゴシック" panose="020B0400000000000000" pitchFamily="50" charset="-128"/>
                          <a:ea typeface="BIZ UDPゴシック" panose="020B0400000000000000" pitchFamily="50" charset="-128"/>
                        </a:rPr>
                        <a:t> □自動車 □公共交通</a:t>
                      </a:r>
                      <a:r>
                        <a:rPr kumimoji="1" lang="en-US" altLang="ja-JP" sz="950" b="0" spc="-100" baseline="0" dirty="0">
                          <a:solidFill>
                            <a:schemeClr val="tx1"/>
                          </a:solidFill>
                          <a:latin typeface="BIZ UDPゴシック" panose="020B0400000000000000" pitchFamily="50" charset="-128"/>
                          <a:ea typeface="BIZ UDPゴシック" panose="020B0400000000000000" pitchFamily="50" charset="-128"/>
                        </a:rPr>
                        <a:t>(</a:t>
                      </a:r>
                      <a:r>
                        <a:rPr kumimoji="1" lang="ja-JP" altLang="en-US" sz="950" b="0" spc="-100" baseline="0" dirty="0">
                          <a:solidFill>
                            <a:schemeClr val="tx1"/>
                          </a:solidFill>
                          <a:latin typeface="BIZ UDPゴシック" panose="020B0400000000000000" pitchFamily="50" charset="-128"/>
                          <a:ea typeface="BIZ UDPゴシック" panose="020B0400000000000000" pitchFamily="50" charset="-128"/>
                        </a:rPr>
                        <a:t>ﾊﾞｽ、ﾀｸｼｰ</a:t>
                      </a:r>
                      <a:r>
                        <a:rPr kumimoji="1" lang="en-US" altLang="ja-JP" sz="950" b="0" spc="-100" baseline="0" dirty="0">
                          <a:solidFill>
                            <a:schemeClr val="tx1"/>
                          </a:solidFill>
                          <a:latin typeface="BIZ UDPゴシック" panose="020B0400000000000000" pitchFamily="50" charset="-128"/>
                          <a:ea typeface="BIZ UDPゴシック" panose="020B0400000000000000" pitchFamily="50" charset="-128"/>
                        </a:rPr>
                        <a:t>) □</a:t>
                      </a:r>
                      <a:r>
                        <a:rPr kumimoji="1" lang="ja-JP" altLang="en-US" sz="950" b="0" spc="-100" baseline="0" dirty="0">
                          <a:solidFill>
                            <a:schemeClr val="tx1"/>
                          </a:solidFill>
                          <a:latin typeface="BIZ UDPゴシック" panose="020B0400000000000000" pitchFamily="50" charset="-128"/>
                          <a:ea typeface="BIZ UDPゴシック" panose="020B0400000000000000" pitchFamily="50" charset="-128"/>
                        </a:rPr>
                        <a:t>バイク □自転車 □徒歩 □その他</a:t>
                      </a:r>
                      <a:r>
                        <a:rPr kumimoji="1" lang="en-US" altLang="ja-JP" sz="950" b="0" spc="-100" baseline="0" dirty="0">
                          <a:solidFill>
                            <a:schemeClr val="tx1"/>
                          </a:solidFill>
                          <a:latin typeface="BIZ UDPゴシック" panose="020B0400000000000000" pitchFamily="50" charset="-128"/>
                          <a:ea typeface="BIZ UDPゴシック" panose="020B0400000000000000" pitchFamily="50" charset="-128"/>
                        </a:rPr>
                        <a:t>(</a:t>
                      </a:r>
                      <a:r>
                        <a:rPr kumimoji="1" lang="ja-JP" altLang="en-US" sz="950" b="0" spc="-100" baseline="0" dirty="0">
                          <a:solidFill>
                            <a:schemeClr val="tx1"/>
                          </a:solidFill>
                          <a:latin typeface="BIZ UDPゴシック" panose="020B0400000000000000" pitchFamily="50" charset="-128"/>
                          <a:ea typeface="BIZ UDPゴシック" panose="020B0400000000000000" pitchFamily="50" charset="-128"/>
                        </a:rPr>
                        <a:t>電車などを含む</a:t>
                      </a:r>
                      <a:r>
                        <a:rPr kumimoji="1" lang="en-US" altLang="ja-JP" sz="950" b="0" spc="-100" baseline="0" dirty="0">
                          <a:solidFill>
                            <a:schemeClr val="tx1"/>
                          </a:solidFill>
                          <a:latin typeface="BIZ UDPゴシック" panose="020B0400000000000000" pitchFamily="50" charset="-128"/>
                          <a:ea typeface="BIZ UDPゴシック" panose="020B0400000000000000" pitchFamily="50" charset="-128"/>
                        </a:rPr>
                        <a:t>) □</a:t>
                      </a:r>
                      <a:r>
                        <a:rPr kumimoji="1" lang="ja-JP" altLang="en-US" sz="950" b="0" spc="-100" baseline="0" dirty="0">
                          <a:solidFill>
                            <a:schemeClr val="tx1"/>
                          </a:solidFill>
                          <a:latin typeface="BIZ UDPゴシック" panose="020B0400000000000000" pitchFamily="50" charset="-128"/>
                          <a:ea typeface="BIZ UDPゴシック" panose="020B0400000000000000" pitchFamily="50" charset="-128"/>
                        </a:rPr>
                        <a:t>利用しない</a:t>
                      </a:r>
                    </a:p>
                  </a:txBody>
                  <a:tcPr marL="36000" marR="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45429466"/>
                  </a:ext>
                </a:extLst>
              </a:tr>
              <a:tr h="216000">
                <a:tc>
                  <a:txBody>
                    <a:bodyPr/>
                    <a:lstStyle/>
                    <a:p>
                      <a:r>
                        <a:rPr kumimoji="1" lang="ja-JP" altLang="en-US" sz="950" b="0" spc="0" baseline="0" dirty="0">
                          <a:solidFill>
                            <a:schemeClr val="tx1"/>
                          </a:solidFill>
                          <a:latin typeface="BIZ UDPゴシック" panose="020B0400000000000000" pitchFamily="50" charset="-128"/>
                          <a:ea typeface="BIZ UDPゴシック" panose="020B0400000000000000" pitchFamily="50" charset="-128"/>
                        </a:rPr>
                        <a:t> ●ご利用の主な目的は何ですか？（複数選択可）</a:t>
                      </a:r>
                      <a:endParaRPr kumimoji="1" lang="en-US" altLang="ja-JP" sz="950" b="0" spc="0" baseline="0" dirty="0">
                        <a:solidFill>
                          <a:schemeClr val="tx1"/>
                        </a:solidFill>
                        <a:latin typeface="BIZ UDPゴシック" panose="020B0400000000000000" pitchFamily="50" charset="-128"/>
                        <a:ea typeface="BIZ UDPゴシック" panose="020B0400000000000000" pitchFamily="50" charset="-128"/>
                      </a:endParaRPr>
                    </a:p>
                  </a:txBody>
                  <a:tcPr marL="36000" marR="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625417772"/>
                  </a:ext>
                </a:extLst>
              </a:tr>
              <a:tr h="216000">
                <a:tc>
                  <a:txBody>
                    <a:bodyPr/>
                    <a:lstStyle/>
                    <a:p>
                      <a:r>
                        <a:rPr kumimoji="1" lang="ja-JP" altLang="en-US" sz="950" b="0" spc="-100" baseline="0" dirty="0">
                          <a:solidFill>
                            <a:schemeClr val="tx1"/>
                          </a:solidFill>
                          <a:latin typeface="BIZ UDPゴシック" panose="020B0400000000000000" pitchFamily="50" charset="-128"/>
                          <a:ea typeface="BIZ UDPゴシック" panose="020B0400000000000000" pitchFamily="50" charset="-128"/>
                        </a:rPr>
                        <a:t> □営業　□運送・運搬　□送迎　□旅客　□その他　□利用しない　</a:t>
                      </a:r>
                    </a:p>
                  </a:txBody>
                  <a:tcPr marL="36000" marR="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89141036"/>
                  </a:ext>
                </a:extLst>
              </a:tr>
              <a:tr h="216000">
                <a:tc>
                  <a:txBody>
                    <a:bodyPr/>
                    <a:lstStyle/>
                    <a:p>
                      <a:pPr marL="0" marR="0" lvl="0" indent="0" algn="l" defTabSz="1425543" rtl="0" eaLnBrk="1" fontAlgn="auto" latinLnBrk="0" hangingPunct="1">
                        <a:lnSpc>
                          <a:spcPct val="100000"/>
                        </a:lnSpc>
                        <a:spcBef>
                          <a:spcPts val="0"/>
                        </a:spcBef>
                        <a:spcAft>
                          <a:spcPts val="0"/>
                        </a:spcAft>
                        <a:buClrTx/>
                        <a:buSzTx/>
                        <a:buFontTx/>
                        <a:buNone/>
                        <a:tabLst/>
                        <a:defRPr/>
                      </a:pPr>
                      <a:r>
                        <a:rPr kumimoji="1" lang="ja-JP" altLang="en-US" sz="950" b="0" spc="0" baseline="0" dirty="0">
                          <a:solidFill>
                            <a:schemeClr val="tx1"/>
                          </a:solidFill>
                          <a:latin typeface="BIZ UDPゴシック" panose="020B0400000000000000" pitchFamily="50" charset="-128"/>
                          <a:ea typeface="BIZ UDPゴシック" panose="020B0400000000000000" pitchFamily="50" charset="-128"/>
                        </a:rPr>
                        <a:t> ●どの程度の頻度でご利用になられますか？</a:t>
                      </a:r>
                    </a:p>
                  </a:txBody>
                  <a:tcPr marL="36000" marR="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09578155"/>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b="0" spc="-100" baseline="0" dirty="0">
                          <a:solidFill>
                            <a:schemeClr val="tx1"/>
                          </a:solidFill>
                          <a:latin typeface="BIZ UDPゴシック" panose="020B0400000000000000" pitchFamily="50" charset="-128"/>
                          <a:ea typeface="BIZ UDPゴシック" panose="020B0400000000000000" pitchFamily="50" charset="-128"/>
                        </a:rPr>
                        <a:t> □週</a:t>
                      </a:r>
                      <a:r>
                        <a:rPr kumimoji="1" lang="en-US" altLang="ja-JP" sz="950" b="0" spc="-100" baseline="0" dirty="0">
                          <a:solidFill>
                            <a:schemeClr val="tx1"/>
                          </a:solidFill>
                          <a:latin typeface="BIZ UDPゴシック" panose="020B0400000000000000" pitchFamily="50" charset="-128"/>
                          <a:ea typeface="BIZ UDPゴシック" panose="020B0400000000000000" pitchFamily="50" charset="-128"/>
                        </a:rPr>
                        <a:t>5</a:t>
                      </a:r>
                      <a:r>
                        <a:rPr kumimoji="1" lang="ja-JP" altLang="en-US" sz="950" b="0" spc="-100" baseline="0" dirty="0">
                          <a:solidFill>
                            <a:schemeClr val="tx1"/>
                          </a:solidFill>
                          <a:latin typeface="BIZ UDPゴシック" panose="020B0400000000000000" pitchFamily="50" charset="-128"/>
                          <a:ea typeface="BIZ UDPゴシック" panose="020B0400000000000000" pitchFamily="50" charset="-128"/>
                        </a:rPr>
                        <a:t>回以上  □週</a:t>
                      </a:r>
                      <a:r>
                        <a:rPr kumimoji="1" lang="en-US" altLang="ja-JP" sz="950" b="0" spc="-100" baseline="0" dirty="0">
                          <a:solidFill>
                            <a:schemeClr val="tx1"/>
                          </a:solidFill>
                          <a:latin typeface="BIZ UDPゴシック" panose="020B0400000000000000" pitchFamily="50" charset="-128"/>
                          <a:ea typeface="BIZ UDPゴシック" panose="020B0400000000000000" pitchFamily="50" charset="-128"/>
                        </a:rPr>
                        <a:t>3</a:t>
                      </a:r>
                      <a:r>
                        <a:rPr kumimoji="1" lang="ja-JP" altLang="en-US" sz="950" b="0" spc="-100" baseline="0" dirty="0">
                          <a:solidFill>
                            <a:schemeClr val="tx1"/>
                          </a:solidFill>
                          <a:latin typeface="BIZ UDPゴシック" panose="020B0400000000000000" pitchFamily="50" charset="-128"/>
                          <a:ea typeface="BIZ UDPゴシック" panose="020B0400000000000000" pitchFamily="50" charset="-128"/>
                        </a:rPr>
                        <a:t>～</a:t>
                      </a:r>
                      <a:r>
                        <a:rPr kumimoji="1" lang="en-US" altLang="ja-JP" sz="950" b="0" spc="-100" baseline="0" dirty="0">
                          <a:solidFill>
                            <a:schemeClr val="tx1"/>
                          </a:solidFill>
                          <a:latin typeface="BIZ UDPゴシック" panose="020B0400000000000000" pitchFamily="50" charset="-128"/>
                          <a:ea typeface="BIZ UDPゴシック" panose="020B0400000000000000" pitchFamily="50" charset="-128"/>
                        </a:rPr>
                        <a:t>4</a:t>
                      </a:r>
                      <a:r>
                        <a:rPr kumimoji="1" lang="ja-JP" altLang="en-US" sz="950" b="0" spc="-100" baseline="0" dirty="0">
                          <a:solidFill>
                            <a:schemeClr val="tx1"/>
                          </a:solidFill>
                          <a:latin typeface="BIZ UDPゴシック" panose="020B0400000000000000" pitchFamily="50" charset="-128"/>
                          <a:ea typeface="BIZ UDPゴシック" panose="020B0400000000000000" pitchFamily="50" charset="-128"/>
                        </a:rPr>
                        <a:t>回  □週</a:t>
                      </a:r>
                      <a:r>
                        <a:rPr kumimoji="1" lang="en-US" altLang="ja-JP" sz="950" b="0" spc="-100" baseline="0" dirty="0">
                          <a:solidFill>
                            <a:schemeClr val="tx1"/>
                          </a:solidFill>
                          <a:latin typeface="BIZ UDPゴシック" panose="020B0400000000000000" pitchFamily="50" charset="-128"/>
                          <a:ea typeface="BIZ UDPゴシック" panose="020B0400000000000000" pitchFamily="50" charset="-128"/>
                        </a:rPr>
                        <a:t>1</a:t>
                      </a:r>
                      <a:r>
                        <a:rPr kumimoji="1" lang="ja-JP" altLang="en-US" sz="950" b="0" spc="-100" baseline="0" dirty="0">
                          <a:solidFill>
                            <a:schemeClr val="tx1"/>
                          </a:solidFill>
                          <a:latin typeface="BIZ UDPゴシック" panose="020B0400000000000000" pitchFamily="50" charset="-128"/>
                          <a:ea typeface="BIZ UDPゴシック" panose="020B0400000000000000" pitchFamily="50" charset="-128"/>
                        </a:rPr>
                        <a:t>～</a:t>
                      </a:r>
                      <a:r>
                        <a:rPr kumimoji="1" lang="en-US" altLang="ja-JP" sz="950" b="0" spc="-100" baseline="0" dirty="0">
                          <a:solidFill>
                            <a:schemeClr val="tx1"/>
                          </a:solidFill>
                          <a:latin typeface="BIZ UDPゴシック" panose="020B0400000000000000" pitchFamily="50" charset="-128"/>
                          <a:ea typeface="BIZ UDPゴシック" panose="020B0400000000000000" pitchFamily="50" charset="-128"/>
                        </a:rPr>
                        <a:t>2</a:t>
                      </a:r>
                      <a:r>
                        <a:rPr kumimoji="1" lang="ja-JP" altLang="en-US" sz="950" b="0" spc="-100" baseline="0" dirty="0">
                          <a:solidFill>
                            <a:schemeClr val="tx1"/>
                          </a:solidFill>
                          <a:latin typeface="BIZ UDPゴシック" panose="020B0400000000000000" pitchFamily="50" charset="-128"/>
                          <a:ea typeface="BIZ UDPゴシック" panose="020B0400000000000000" pitchFamily="50" charset="-128"/>
                        </a:rPr>
                        <a:t>回  □月</a:t>
                      </a:r>
                      <a:r>
                        <a:rPr kumimoji="1" lang="en-US" altLang="ja-JP" sz="950" b="0" spc="-100" baseline="0" dirty="0">
                          <a:solidFill>
                            <a:schemeClr val="tx1"/>
                          </a:solidFill>
                          <a:latin typeface="BIZ UDPゴシック" panose="020B0400000000000000" pitchFamily="50" charset="-128"/>
                          <a:ea typeface="BIZ UDPゴシック" panose="020B0400000000000000" pitchFamily="50" charset="-128"/>
                        </a:rPr>
                        <a:t>1</a:t>
                      </a:r>
                      <a:r>
                        <a:rPr kumimoji="1" lang="ja-JP" altLang="en-US" sz="950" b="0" spc="-100" baseline="0" dirty="0">
                          <a:solidFill>
                            <a:schemeClr val="tx1"/>
                          </a:solidFill>
                          <a:latin typeface="BIZ UDPゴシック" panose="020B0400000000000000" pitchFamily="50" charset="-128"/>
                          <a:ea typeface="BIZ UDPゴシック" panose="020B0400000000000000" pitchFamily="50" charset="-128"/>
                        </a:rPr>
                        <a:t>～</a:t>
                      </a:r>
                      <a:r>
                        <a:rPr kumimoji="1" lang="en-US" altLang="ja-JP" sz="950" b="0" spc="-100" baseline="0" dirty="0">
                          <a:solidFill>
                            <a:schemeClr val="tx1"/>
                          </a:solidFill>
                          <a:latin typeface="BIZ UDPゴシック" panose="020B0400000000000000" pitchFamily="50" charset="-128"/>
                          <a:ea typeface="BIZ UDPゴシック" panose="020B0400000000000000" pitchFamily="50" charset="-128"/>
                        </a:rPr>
                        <a:t>2</a:t>
                      </a:r>
                      <a:r>
                        <a:rPr kumimoji="1" lang="ja-JP" altLang="en-US" sz="950" b="0" spc="-100" baseline="0" dirty="0">
                          <a:solidFill>
                            <a:schemeClr val="tx1"/>
                          </a:solidFill>
                          <a:latin typeface="BIZ UDPゴシック" panose="020B0400000000000000" pitchFamily="50" charset="-128"/>
                          <a:ea typeface="BIZ UDPゴシック" panose="020B0400000000000000" pitchFamily="50" charset="-128"/>
                        </a:rPr>
                        <a:t>回  □年数回（年</a:t>
                      </a:r>
                      <a:r>
                        <a:rPr kumimoji="1" lang="en-US" altLang="ja-JP" sz="950" b="0" spc="-100" baseline="0" dirty="0">
                          <a:solidFill>
                            <a:schemeClr val="tx1"/>
                          </a:solidFill>
                          <a:latin typeface="BIZ UDPゴシック" panose="020B0400000000000000" pitchFamily="50" charset="-128"/>
                          <a:ea typeface="BIZ UDPゴシック" panose="020B0400000000000000" pitchFamily="50" charset="-128"/>
                        </a:rPr>
                        <a:t>1</a:t>
                      </a:r>
                      <a:r>
                        <a:rPr kumimoji="1" lang="ja-JP" altLang="en-US" sz="950" b="0" spc="-100" baseline="0" dirty="0">
                          <a:solidFill>
                            <a:schemeClr val="tx1"/>
                          </a:solidFill>
                          <a:latin typeface="BIZ UDPゴシック" panose="020B0400000000000000" pitchFamily="50" charset="-128"/>
                          <a:ea typeface="BIZ UDPゴシック" panose="020B0400000000000000" pitchFamily="50" charset="-128"/>
                        </a:rPr>
                        <a:t>～</a:t>
                      </a:r>
                      <a:r>
                        <a:rPr kumimoji="1" lang="en-US" altLang="ja-JP" sz="950" b="0" spc="-100" baseline="0" dirty="0">
                          <a:solidFill>
                            <a:schemeClr val="tx1"/>
                          </a:solidFill>
                          <a:latin typeface="BIZ UDPゴシック" panose="020B0400000000000000" pitchFamily="50" charset="-128"/>
                          <a:ea typeface="BIZ UDPゴシック" panose="020B0400000000000000" pitchFamily="50" charset="-128"/>
                        </a:rPr>
                        <a:t>6</a:t>
                      </a:r>
                      <a:r>
                        <a:rPr kumimoji="1" lang="ja-JP" altLang="en-US" sz="950" b="0" spc="-100" baseline="0" dirty="0">
                          <a:solidFill>
                            <a:schemeClr val="tx1"/>
                          </a:solidFill>
                          <a:latin typeface="BIZ UDPゴシック" panose="020B0400000000000000" pitchFamily="50" charset="-128"/>
                          <a:ea typeface="BIZ UDPゴシック" panose="020B0400000000000000" pitchFamily="50" charset="-128"/>
                        </a:rPr>
                        <a:t>回程度） □利用しない</a:t>
                      </a:r>
                    </a:p>
                  </a:txBody>
                  <a:tcPr marL="36000" marR="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07571686"/>
                  </a:ext>
                </a:extLst>
              </a:tr>
            </a:tbl>
          </a:graphicData>
        </a:graphic>
      </p:graphicFrame>
      <p:sp>
        <p:nvSpPr>
          <p:cNvPr id="5" name="テキスト ボックス 4">
            <a:extLst>
              <a:ext uri="{FF2B5EF4-FFF2-40B4-BE49-F238E27FC236}">
                <a16:creationId xmlns:a16="http://schemas.microsoft.com/office/drawing/2014/main" id="{D3A8006B-93A0-CCB8-D477-AEF9AA456E97}"/>
              </a:ext>
            </a:extLst>
          </p:cNvPr>
          <p:cNvSpPr txBox="1"/>
          <p:nvPr/>
        </p:nvSpPr>
        <p:spPr>
          <a:xfrm>
            <a:off x="80845" y="7340083"/>
            <a:ext cx="5027014" cy="215444"/>
          </a:xfrm>
          <a:prstGeom prst="rect">
            <a:avLst/>
          </a:prstGeom>
          <a:noFill/>
        </p:spPr>
        <p:txBody>
          <a:bodyPr wrap="square" lIns="36000" rtlCol="0">
            <a:spAutoFit/>
          </a:bodyPr>
          <a:lstStyle/>
          <a:p>
            <a:r>
              <a:rPr kumimoji="1" lang="en-US" altLang="ja-JP" sz="800" dirty="0">
                <a:latin typeface="BIZ UDPゴシック" panose="020B0400000000000000" pitchFamily="50" charset="-128"/>
                <a:ea typeface="BIZ UDPゴシック" panose="020B0400000000000000" pitchFamily="50" charset="-128"/>
              </a:rPr>
              <a:t>※</a:t>
            </a:r>
            <a:r>
              <a:rPr kumimoji="1" lang="ja-JP" altLang="en-US" sz="800" dirty="0">
                <a:latin typeface="BIZ UDPゴシック" panose="020B0400000000000000" pitchFamily="50" charset="-128"/>
                <a:ea typeface="BIZ UDPゴシック" panose="020B0400000000000000" pitchFamily="50" charset="-128"/>
              </a:rPr>
              <a:t>湾岸地域</a:t>
            </a:r>
            <a:r>
              <a:rPr kumimoji="1" lang="en-US" altLang="ja-JP" sz="800" dirty="0">
                <a:latin typeface="BIZ UDPゴシック" panose="020B0400000000000000" pitchFamily="50" charset="-128"/>
                <a:ea typeface="BIZ UDPゴシック" panose="020B0400000000000000" pitchFamily="50" charset="-128"/>
              </a:rPr>
              <a:t>…</a:t>
            </a:r>
            <a:r>
              <a:rPr kumimoji="1" lang="ja-JP" altLang="en-US" sz="800" dirty="0">
                <a:latin typeface="BIZ UDPゴシック" panose="020B0400000000000000" pitchFamily="50" charset="-128"/>
                <a:ea typeface="BIZ UDPゴシック" panose="020B0400000000000000" pitchFamily="50" charset="-128"/>
              </a:rPr>
              <a:t>千葉市、市川市、船橋市、習志野市、市原市、浦安市の沿岸部地域と考えています。</a:t>
            </a:r>
          </a:p>
        </p:txBody>
      </p:sp>
      <p:sp>
        <p:nvSpPr>
          <p:cNvPr id="10" name="object 33">
            <a:extLst>
              <a:ext uri="{FF2B5EF4-FFF2-40B4-BE49-F238E27FC236}">
                <a16:creationId xmlns:a16="http://schemas.microsoft.com/office/drawing/2014/main" id="{59C43DAA-0FC9-0B37-C66F-233A0536C3E5}"/>
              </a:ext>
            </a:extLst>
          </p:cNvPr>
          <p:cNvSpPr txBox="1"/>
          <p:nvPr/>
        </p:nvSpPr>
        <p:spPr>
          <a:xfrm>
            <a:off x="5469319" y="7273408"/>
            <a:ext cx="5147999" cy="188834"/>
          </a:xfrm>
          <a:prstGeom prst="rect">
            <a:avLst/>
          </a:prstGeom>
          <a:ln w="6853">
            <a:noFill/>
          </a:ln>
        </p:spPr>
        <p:txBody>
          <a:bodyPr vert="horz" wrap="square" lIns="0" tIns="0" rIns="0" bIns="0" rtlCol="0" anchor="ctr" anchorCtr="0">
            <a:spAutoFit/>
          </a:bodyPr>
          <a:lstStyle/>
          <a:p>
            <a:pPr marL="115200" indent="-115200">
              <a:lnSpc>
                <a:spcPct val="110000"/>
              </a:lnSpc>
            </a:pPr>
            <a:r>
              <a:rPr lang="ja-JP" altLang="en-US" sz="600" kern="100" spc="-30" dirty="0">
                <a:latin typeface="BIZ UDPゴシック" panose="020B0400000000000000" pitchFamily="50" charset="-128"/>
                <a:ea typeface="BIZ UDPゴシック" panose="020B0400000000000000" pitchFamily="50" charset="-128"/>
              </a:rPr>
              <a:t>　　</a:t>
            </a:r>
            <a:r>
              <a:rPr lang="en-US" altLang="ja-JP" sz="600" kern="100" spc="-30" dirty="0">
                <a:latin typeface="BIZ UDPゴシック" panose="020B0400000000000000" pitchFamily="50" charset="-128"/>
                <a:ea typeface="BIZ UDPゴシック" panose="020B0400000000000000" pitchFamily="50" charset="-128"/>
              </a:rPr>
              <a:t>	</a:t>
            </a:r>
            <a:r>
              <a:rPr lang="ja-JP" altLang="en-US" sz="600" kern="100" spc="-30" dirty="0">
                <a:latin typeface="BIZ UDPゴシック" panose="020B0400000000000000" pitchFamily="50" charset="-128"/>
                <a:ea typeface="BIZ UDPゴシック" panose="020B0400000000000000" pitchFamily="50" charset="-128"/>
              </a:rPr>
              <a:t>本事業は、環境影響評価法（平成</a:t>
            </a:r>
            <a:r>
              <a:rPr lang="en-US" altLang="ja-JP" sz="600" kern="100" spc="-30" dirty="0">
                <a:latin typeface="BIZ UDPゴシック" panose="020B0400000000000000" pitchFamily="50" charset="-128"/>
                <a:ea typeface="BIZ UDPゴシック" panose="020B0400000000000000" pitchFamily="50" charset="-128"/>
              </a:rPr>
              <a:t>9</a:t>
            </a:r>
            <a:r>
              <a:rPr lang="ja-JP" altLang="en-US" sz="600" kern="100" spc="-30" dirty="0">
                <a:latin typeface="BIZ UDPゴシック" panose="020B0400000000000000" pitchFamily="50" charset="-128"/>
                <a:ea typeface="BIZ UDPゴシック" panose="020B0400000000000000" pitchFamily="50" charset="-128"/>
              </a:rPr>
              <a:t>年法律第</a:t>
            </a:r>
            <a:r>
              <a:rPr lang="en-US" altLang="ja-JP" sz="600" kern="100" spc="-30" dirty="0">
                <a:latin typeface="BIZ UDPゴシック" panose="020B0400000000000000" pitchFamily="50" charset="-128"/>
                <a:ea typeface="BIZ UDPゴシック" panose="020B0400000000000000" pitchFamily="50" charset="-128"/>
              </a:rPr>
              <a:t>81</a:t>
            </a:r>
            <a:r>
              <a:rPr lang="ja-JP" altLang="en-US" sz="600" kern="100" spc="-30" dirty="0">
                <a:latin typeface="BIZ UDPゴシック" panose="020B0400000000000000" pitchFamily="50" charset="-128"/>
                <a:ea typeface="BIZ UDPゴシック" panose="020B0400000000000000" pitchFamily="50" charset="-128"/>
              </a:rPr>
              <a:t>号、最終改正</a:t>
            </a:r>
            <a:r>
              <a:rPr lang="zh-CN" altLang="en-US" sz="600" kern="100" spc="-30" dirty="0">
                <a:latin typeface="BIZ UDPゴシック" panose="020B0400000000000000" pitchFamily="50" charset="-128"/>
                <a:ea typeface="BIZ UDPゴシック" panose="020B0400000000000000" pitchFamily="50" charset="-128"/>
              </a:rPr>
              <a:t>令和７年</a:t>
            </a:r>
            <a:r>
              <a:rPr lang="en-US" altLang="zh-CN" sz="600" kern="100" spc="-30" dirty="0">
                <a:latin typeface="BIZ UDPゴシック" panose="020B0400000000000000" pitchFamily="50" charset="-128"/>
                <a:ea typeface="BIZ UDPゴシック" panose="020B0400000000000000" pitchFamily="50" charset="-128"/>
              </a:rPr>
              <a:t>6</a:t>
            </a:r>
            <a:r>
              <a:rPr lang="zh-CN" altLang="en-US" sz="600" kern="100" spc="-30" dirty="0">
                <a:latin typeface="BIZ UDPゴシック" panose="020B0400000000000000" pitchFamily="50" charset="-128"/>
                <a:ea typeface="BIZ UDPゴシック" panose="020B0400000000000000" pitchFamily="50" charset="-128"/>
              </a:rPr>
              <a:t>月</a:t>
            </a:r>
            <a:r>
              <a:rPr lang="en-US" altLang="zh-CN" sz="600" kern="100" spc="-30" dirty="0">
                <a:latin typeface="BIZ UDPゴシック" panose="020B0400000000000000" pitchFamily="50" charset="-128"/>
                <a:ea typeface="BIZ UDPゴシック" panose="020B0400000000000000" pitchFamily="50" charset="-128"/>
              </a:rPr>
              <a:t>20</a:t>
            </a:r>
            <a:r>
              <a:rPr lang="zh-CN" altLang="en-US" sz="600" kern="100" spc="-30" dirty="0">
                <a:latin typeface="BIZ UDPゴシック" panose="020B0400000000000000" pitchFamily="50" charset="-128"/>
                <a:ea typeface="BIZ UDPゴシック" panose="020B0400000000000000" pitchFamily="50" charset="-128"/>
              </a:rPr>
              <a:t>日公布 法律第</a:t>
            </a:r>
            <a:r>
              <a:rPr lang="en-US" altLang="zh-CN" sz="600" kern="100" spc="-30" dirty="0">
                <a:latin typeface="BIZ UDPゴシック" panose="020B0400000000000000" pitchFamily="50" charset="-128"/>
                <a:ea typeface="BIZ UDPゴシック" panose="020B0400000000000000" pitchFamily="50" charset="-128"/>
              </a:rPr>
              <a:t>73</a:t>
            </a:r>
            <a:r>
              <a:rPr lang="zh-CN" altLang="en-US" sz="600" kern="100" spc="-30" dirty="0">
                <a:latin typeface="BIZ UDPゴシック" panose="020B0400000000000000" pitchFamily="50" charset="-128"/>
                <a:ea typeface="BIZ UDPゴシック" panose="020B0400000000000000" pitchFamily="50" charset="-128"/>
              </a:rPr>
              <a:t>号</a:t>
            </a:r>
            <a:r>
              <a:rPr lang="ja-JP" altLang="en-US" sz="600" kern="100" spc="-30" dirty="0">
                <a:latin typeface="BIZ UDPゴシック" panose="020B0400000000000000" pitchFamily="50" charset="-128"/>
                <a:ea typeface="BIZ UDPゴシック" panose="020B0400000000000000" pitchFamily="50" charset="-128"/>
              </a:rPr>
              <a:t>）に基づく計画段階環境配慮書（配慮書）の対象事業となるため、今回を含む今後の意見聴取は環境影響評価法に基づく配慮書の案についての意見聴取の手続きを兼ねています。</a:t>
            </a:r>
          </a:p>
        </p:txBody>
      </p:sp>
      <p:graphicFrame>
        <p:nvGraphicFramePr>
          <p:cNvPr id="6" name="表 13">
            <a:extLst>
              <a:ext uri="{FF2B5EF4-FFF2-40B4-BE49-F238E27FC236}">
                <a16:creationId xmlns:a16="http://schemas.microsoft.com/office/drawing/2014/main" id="{25703AEE-1977-6D70-AA14-85B816515F7A}"/>
              </a:ext>
            </a:extLst>
          </p:cNvPr>
          <p:cNvGraphicFramePr>
            <a:graphicFrameLocks noGrp="1"/>
          </p:cNvGraphicFramePr>
          <p:nvPr>
            <p:extLst>
              <p:ext uri="{D42A27DB-BD31-4B8C-83A1-F6EECF244321}">
                <p14:modId xmlns:p14="http://schemas.microsoft.com/office/powerpoint/2010/main" val="41628875"/>
              </p:ext>
            </p:extLst>
          </p:nvPr>
        </p:nvGraphicFramePr>
        <p:xfrm>
          <a:off x="84835" y="1479451"/>
          <a:ext cx="5148000" cy="1553460"/>
        </p:xfrm>
        <a:graphic>
          <a:graphicData uri="http://schemas.openxmlformats.org/drawingml/2006/table">
            <a:tbl>
              <a:tblPr firstRow="1" bandRow="1">
                <a:tableStyleId>{5C22544A-7EE6-4342-B048-85BDC9FD1C3A}</a:tableStyleId>
              </a:tblPr>
              <a:tblGrid>
                <a:gridCol w="684000">
                  <a:extLst>
                    <a:ext uri="{9D8B030D-6E8A-4147-A177-3AD203B41FA5}">
                      <a16:colId xmlns:a16="http://schemas.microsoft.com/office/drawing/2014/main" val="452218879"/>
                    </a:ext>
                  </a:extLst>
                </a:gridCol>
                <a:gridCol w="2340000">
                  <a:extLst>
                    <a:ext uri="{9D8B030D-6E8A-4147-A177-3AD203B41FA5}">
                      <a16:colId xmlns:a16="http://schemas.microsoft.com/office/drawing/2014/main" val="2428997741"/>
                    </a:ext>
                  </a:extLst>
                </a:gridCol>
                <a:gridCol w="684000">
                  <a:extLst>
                    <a:ext uri="{9D8B030D-6E8A-4147-A177-3AD203B41FA5}">
                      <a16:colId xmlns:a16="http://schemas.microsoft.com/office/drawing/2014/main" val="2284302579"/>
                    </a:ext>
                  </a:extLst>
                </a:gridCol>
                <a:gridCol w="1440000">
                  <a:extLst>
                    <a:ext uri="{9D8B030D-6E8A-4147-A177-3AD203B41FA5}">
                      <a16:colId xmlns:a16="http://schemas.microsoft.com/office/drawing/2014/main" val="2608147323"/>
                    </a:ext>
                  </a:extLst>
                </a:gridCol>
              </a:tblGrid>
              <a:tr h="252000">
                <a:tc gridSpan="4">
                  <a:txBody>
                    <a:bodyPr/>
                    <a:lstStyle/>
                    <a:p>
                      <a:r>
                        <a:rPr kumimoji="1" lang="ja-JP" altLang="en-US" sz="1100" b="0" kern="0" spc="0" baseline="0" dirty="0">
                          <a:solidFill>
                            <a:schemeClr val="tx1"/>
                          </a:solidFill>
                          <a:latin typeface="BIZ UDPゴシック" panose="020B0400000000000000" pitchFamily="50" charset="-128"/>
                          <a:ea typeface="BIZ UDPゴシック" panose="020B0400000000000000" pitchFamily="50" charset="-128"/>
                        </a:rPr>
                        <a:t> 貴社（団体）についてお聞かせください</a:t>
                      </a:r>
                    </a:p>
                  </a:txBody>
                  <a:tcPr marL="36000" marR="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34710976"/>
                  </a:ext>
                </a:extLst>
              </a:tr>
              <a:tr h="216000">
                <a:tc>
                  <a:txBody>
                    <a:bodyPr/>
                    <a:lstStyle/>
                    <a:p>
                      <a:r>
                        <a:rPr kumimoji="1" lang="ja-JP" altLang="en-US" sz="950" b="0" spc="-100" baseline="0" dirty="0">
                          <a:solidFill>
                            <a:schemeClr val="tx1"/>
                          </a:solidFill>
                          <a:latin typeface="BIZ UDPゴシック" panose="020B0400000000000000" pitchFamily="50" charset="-128"/>
                          <a:ea typeface="BIZ UDPゴシック" panose="020B0400000000000000" pitchFamily="50" charset="-128"/>
                        </a:rPr>
                        <a:t> ・概　　要</a:t>
                      </a:r>
                    </a:p>
                  </a:txBody>
                  <a:tcPr marL="36000" marR="0" marT="36000" marB="36000">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gridSpan="3">
                  <a:txBody>
                    <a:bodyPr/>
                    <a:lstStyle/>
                    <a:p>
                      <a:pPr algn="l"/>
                      <a:r>
                        <a:rPr kumimoji="1" lang="ja-JP" altLang="en-US" sz="950" b="0" spc="0" baseline="0" dirty="0">
                          <a:solidFill>
                            <a:schemeClr val="tx1"/>
                          </a:solidFill>
                          <a:latin typeface="BIZ UDPゴシック" panose="020B0400000000000000" pitchFamily="50" charset="-128"/>
                          <a:ea typeface="BIZ UDPゴシック" panose="020B0400000000000000" pitchFamily="50" charset="-128"/>
                        </a:rPr>
                        <a:t>貴社（団体）名：</a:t>
                      </a:r>
                    </a:p>
                  </a:txBody>
                  <a:tcPr marL="36000" marR="0" marT="36000" marB="36000"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37665129"/>
                  </a:ext>
                </a:extLst>
              </a:tr>
              <a:tr h="216000">
                <a:tc>
                  <a:txBody>
                    <a:bodyPr/>
                    <a:lstStyle/>
                    <a:p>
                      <a:r>
                        <a:rPr kumimoji="1" lang="ja-JP" altLang="en-US" sz="950" b="0" spc="-100" baseline="0" dirty="0">
                          <a:solidFill>
                            <a:schemeClr val="tx1"/>
                          </a:solidFill>
                          <a:latin typeface="BIZ UDPゴシック" panose="020B0400000000000000" pitchFamily="50" charset="-128"/>
                          <a:ea typeface="BIZ UDPゴシック" panose="020B0400000000000000" pitchFamily="50" charset="-128"/>
                        </a:rPr>
                        <a:t> </a:t>
                      </a:r>
                    </a:p>
                  </a:txBody>
                  <a:tcPr marL="36000" marR="0" marT="36000" marB="36000">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gridSpan="3">
                  <a:txBody>
                    <a:bodyPr/>
                    <a:lstStyle/>
                    <a:p>
                      <a:r>
                        <a:rPr kumimoji="1" lang="ja-JP" altLang="en-US" sz="950" b="0" spc="0" baseline="0" dirty="0">
                          <a:solidFill>
                            <a:schemeClr val="tx1"/>
                          </a:solidFill>
                          <a:latin typeface="BIZ UDPゴシック" panose="020B0400000000000000" pitchFamily="50" charset="-128"/>
                          <a:ea typeface="BIZ UDPゴシック" panose="020B0400000000000000" pitchFamily="50" charset="-128"/>
                        </a:rPr>
                        <a:t>所在地：</a:t>
                      </a:r>
                    </a:p>
                  </a:txBody>
                  <a:tcPr marL="36000" marR="0" marT="36000" marB="3600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27054509"/>
                  </a:ext>
                </a:extLst>
              </a:tr>
              <a:tr h="216000">
                <a:tc>
                  <a:txBody>
                    <a:bodyPr/>
                    <a:lstStyle/>
                    <a:p>
                      <a:endParaRPr kumimoji="1" lang="ja-JP" altLang="en-US" sz="950" b="0" spc="-100" baseline="0" dirty="0">
                        <a:solidFill>
                          <a:schemeClr val="tx1"/>
                        </a:solidFill>
                        <a:latin typeface="BIZ UDPゴシック" panose="020B0400000000000000" pitchFamily="50" charset="-128"/>
                        <a:ea typeface="BIZ UDPゴシック" panose="020B0400000000000000" pitchFamily="50" charset="-128"/>
                      </a:endParaRPr>
                    </a:p>
                  </a:txBody>
                  <a:tcPr marL="36000" marR="0" marT="36000" marB="36000">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ja-JP" altLang="en-US" sz="950" b="0" spc="0" baseline="0" dirty="0">
                          <a:solidFill>
                            <a:schemeClr val="tx1"/>
                          </a:solidFill>
                          <a:latin typeface="BIZ UDPゴシック" panose="020B0400000000000000" pitchFamily="50" charset="-128"/>
                          <a:ea typeface="BIZ UDPゴシック" panose="020B0400000000000000" pitchFamily="50" charset="-128"/>
                        </a:rPr>
                        <a:t>担当者：　　　　　　　　　　　　　　　　　　　　　</a:t>
                      </a:r>
                    </a:p>
                  </a:txBody>
                  <a:tcPr marL="36000" marR="0" marT="36000" marB="3600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950" b="0" spc="0" baseline="0" dirty="0">
                          <a:solidFill>
                            <a:schemeClr val="tx1"/>
                          </a:solidFill>
                          <a:latin typeface="BIZ UDPゴシック" panose="020B0400000000000000" pitchFamily="50" charset="-128"/>
                          <a:ea typeface="BIZ UDPゴシック" panose="020B0400000000000000" pitchFamily="50" charset="-128"/>
                        </a:rPr>
                        <a:t>・連 絡 先</a:t>
                      </a:r>
                    </a:p>
                  </a:txBody>
                  <a:tcPr marL="36000" marR="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950" b="0" spc="0" baseline="0" dirty="0">
                        <a:solidFill>
                          <a:schemeClr val="tx1"/>
                        </a:solidFill>
                        <a:latin typeface="BIZ UDPゴシック" panose="020B0400000000000000" pitchFamily="50" charset="-128"/>
                        <a:ea typeface="BIZ UDPゴシック" panose="020B0400000000000000" pitchFamily="50" charset="-128"/>
                      </a:endParaRPr>
                    </a:p>
                  </a:txBody>
                  <a:tcPr marL="36000" marR="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6044088"/>
                  </a:ext>
                </a:extLst>
              </a:tr>
              <a:tr h="612000">
                <a:tc>
                  <a:txBody>
                    <a:bodyPr/>
                    <a:lstStyle/>
                    <a:p>
                      <a:r>
                        <a:rPr kumimoji="1" lang="ja-JP" altLang="en-US" sz="950" b="0" spc="-100" baseline="0" dirty="0">
                          <a:solidFill>
                            <a:schemeClr val="tx1"/>
                          </a:solidFill>
                          <a:latin typeface="BIZ UDPゴシック" panose="020B0400000000000000" pitchFamily="50" charset="-128"/>
                          <a:ea typeface="BIZ UDPゴシック" panose="020B0400000000000000" pitchFamily="50" charset="-128"/>
                        </a:rPr>
                        <a:t> ・業　　種</a:t>
                      </a:r>
                      <a:endParaRPr kumimoji="1" lang="en-US" altLang="ja-JP" sz="950" b="0" spc="-100" baseline="0" dirty="0">
                        <a:solidFill>
                          <a:schemeClr val="tx1"/>
                        </a:solidFill>
                        <a:latin typeface="BIZ UDPゴシック" panose="020B0400000000000000" pitchFamily="50" charset="-128"/>
                        <a:ea typeface="BIZ UDPゴシック" panose="020B0400000000000000" pitchFamily="50" charset="-128"/>
                      </a:endParaRPr>
                    </a:p>
                    <a:p>
                      <a:r>
                        <a:rPr kumimoji="1" lang="ja-JP" altLang="en-US" sz="950" b="0" spc="-100" baseline="0" dirty="0">
                          <a:solidFill>
                            <a:schemeClr val="tx1"/>
                          </a:solidFill>
                          <a:latin typeface="BIZ UDPゴシック" panose="020B0400000000000000" pitchFamily="50" charset="-128"/>
                          <a:ea typeface="BIZ UDPゴシック" panose="020B0400000000000000" pitchFamily="50" charset="-128"/>
                        </a:rPr>
                        <a:t>　あてはまる　</a:t>
                      </a:r>
                      <a:endParaRPr kumimoji="1" lang="en-US" altLang="ja-JP" sz="950" b="0" spc="-100" baseline="0" dirty="0">
                        <a:solidFill>
                          <a:schemeClr val="tx1"/>
                        </a:solidFill>
                        <a:latin typeface="BIZ UDPゴシック" panose="020B0400000000000000" pitchFamily="50" charset="-128"/>
                        <a:ea typeface="BIZ UDPゴシック" panose="020B0400000000000000" pitchFamily="50" charset="-128"/>
                      </a:endParaRPr>
                    </a:p>
                    <a:p>
                      <a:r>
                        <a:rPr kumimoji="1" lang="ja-JP" altLang="en-US" sz="950" b="0" spc="-100" baseline="0" dirty="0">
                          <a:solidFill>
                            <a:schemeClr val="tx1"/>
                          </a:solidFill>
                          <a:latin typeface="BIZ UDPゴシック" panose="020B0400000000000000" pitchFamily="50" charset="-128"/>
                          <a:ea typeface="BIZ UDPゴシック" panose="020B0400000000000000" pitchFamily="50" charset="-128"/>
                        </a:rPr>
                        <a:t>　項目に☑</a:t>
                      </a:r>
                    </a:p>
                  </a:txBody>
                  <a:tcPr marL="36000" marR="0" marT="36000" marB="36000">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r>
                        <a:rPr kumimoji="1" lang="ja-JP" altLang="en-US" sz="950" b="0" spc="0" baseline="0" dirty="0">
                          <a:solidFill>
                            <a:schemeClr val="tx1"/>
                          </a:solidFill>
                          <a:latin typeface="BIZ UDPゴシック" panose="020B0400000000000000" pitchFamily="50" charset="-128"/>
                          <a:ea typeface="BIZ UDPゴシック" panose="020B0400000000000000" pitchFamily="50" charset="-128"/>
                        </a:rPr>
                        <a:t> □農業・林業　□水産業・漁業　□鉱業　□建設業　□製造業　□電気・ガス　 </a:t>
                      </a:r>
                      <a:endParaRPr kumimoji="1" lang="en-US" altLang="ja-JP" sz="950" b="0" spc="0" baseline="0" dirty="0">
                        <a:solidFill>
                          <a:schemeClr val="tx1"/>
                        </a:solidFill>
                        <a:latin typeface="BIZ UDPゴシック" panose="020B0400000000000000" pitchFamily="50" charset="-128"/>
                        <a:ea typeface="BIZ UDPゴシック" panose="020B0400000000000000" pitchFamily="50" charset="-128"/>
                      </a:endParaRPr>
                    </a:p>
                    <a:p>
                      <a:r>
                        <a:rPr kumimoji="1" lang="ja-JP" altLang="en-US" sz="950" b="0" spc="0" baseline="0" dirty="0">
                          <a:solidFill>
                            <a:schemeClr val="tx1"/>
                          </a:solidFill>
                          <a:latin typeface="BIZ UDPゴシック" panose="020B0400000000000000" pitchFamily="50" charset="-128"/>
                          <a:ea typeface="BIZ UDPゴシック" panose="020B0400000000000000" pitchFamily="50" charset="-128"/>
                        </a:rPr>
                        <a:t> □運輸・通信業　□卸売・小売・飲食業　□金融・保険業　□不動産業　□サービス業　 </a:t>
                      </a:r>
                      <a:endParaRPr kumimoji="1" lang="en-US" altLang="ja-JP" sz="950" b="0" spc="0" baseline="0" dirty="0">
                        <a:solidFill>
                          <a:schemeClr val="tx1"/>
                        </a:solidFill>
                        <a:latin typeface="BIZ UDPゴシック" panose="020B0400000000000000" pitchFamily="50" charset="-128"/>
                        <a:ea typeface="BIZ UDPゴシック" panose="020B0400000000000000" pitchFamily="50" charset="-128"/>
                      </a:endParaRPr>
                    </a:p>
                    <a:p>
                      <a:r>
                        <a:rPr kumimoji="1" lang="ja-JP" altLang="en-US" sz="950" b="0" spc="0" baseline="0" dirty="0">
                          <a:solidFill>
                            <a:schemeClr val="tx1"/>
                          </a:solidFill>
                          <a:latin typeface="BIZ UDPゴシック" panose="020B0400000000000000" pitchFamily="50" charset="-128"/>
                          <a:ea typeface="BIZ UDPゴシック" panose="020B0400000000000000" pitchFamily="50" charset="-128"/>
                        </a:rPr>
                        <a:t> □学校・教育関係　□医療関係　□警察・消防　□施設管理者（港湾・公園など）</a:t>
                      </a:r>
                      <a:endParaRPr kumimoji="1" lang="en-US" altLang="ja-JP" sz="950" b="0" spc="0" baseline="0" dirty="0">
                        <a:solidFill>
                          <a:schemeClr val="tx1"/>
                        </a:solidFill>
                        <a:latin typeface="BIZ UDPゴシック" panose="020B0400000000000000" pitchFamily="50" charset="-128"/>
                        <a:ea typeface="BIZ UDPゴシック" panose="020B0400000000000000" pitchFamily="50" charset="-128"/>
                      </a:endParaRPr>
                    </a:p>
                    <a:p>
                      <a:r>
                        <a:rPr kumimoji="1" lang="ja-JP" altLang="en-US" sz="950" b="0" spc="0" baseline="0" dirty="0">
                          <a:solidFill>
                            <a:schemeClr val="tx1"/>
                          </a:solidFill>
                          <a:latin typeface="BIZ UDPゴシック" panose="020B0400000000000000" pitchFamily="50" charset="-128"/>
                          <a:ea typeface="BIZ UDPゴシック" panose="020B0400000000000000" pitchFamily="50" charset="-128"/>
                        </a:rPr>
                        <a:t> □その他</a:t>
                      </a:r>
                      <a:endParaRPr kumimoji="1" lang="en-US" altLang="ja-JP" sz="950" b="0" spc="0" baseline="0" dirty="0">
                        <a:solidFill>
                          <a:schemeClr val="tx1"/>
                        </a:solidFill>
                        <a:latin typeface="BIZ UDPゴシック" panose="020B0400000000000000" pitchFamily="50" charset="-128"/>
                        <a:ea typeface="BIZ UDPゴシック" panose="020B0400000000000000" pitchFamily="50" charset="-128"/>
                      </a:endParaRPr>
                    </a:p>
                  </a:txBody>
                  <a:tcPr marL="36000" marR="0" marT="36000" marB="3600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75278505"/>
                  </a:ext>
                </a:extLst>
              </a:tr>
            </a:tbl>
          </a:graphicData>
        </a:graphic>
      </p:graphicFrame>
      <p:sp>
        <p:nvSpPr>
          <p:cNvPr id="11" name="正方形/長方形 10">
            <a:extLst>
              <a:ext uri="{FF2B5EF4-FFF2-40B4-BE49-F238E27FC236}">
                <a16:creationId xmlns:a16="http://schemas.microsoft.com/office/drawing/2014/main" id="{85391354-59E5-71AA-2707-5A56271EA5F8}"/>
              </a:ext>
            </a:extLst>
          </p:cNvPr>
          <p:cNvSpPr/>
          <p:nvPr/>
        </p:nvSpPr>
        <p:spPr>
          <a:xfrm>
            <a:off x="75310" y="341142"/>
            <a:ext cx="2700000" cy="900000"/>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アンケート調査の内容については、</a:t>
            </a:r>
            <a:endParaRPr kumimoji="1" lang="en-US" altLang="ja-JP" sz="9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rgbClr val="FF0000"/>
                </a:solidFill>
                <a:latin typeface="BIZ UDPゴシック" panose="020B0400000000000000" pitchFamily="50" charset="-128"/>
                <a:ea typeface="BIZ UDPゴシック" panose="020B0400000000000000" pitchFamily="50" charset="-128"/>
              </a:rPr>
              <a:t>企業（または団体）としてのご回答</a:t>
            </a:r>
            <a:r>
              <a:rPr kumimoji="1" lang="ja-JP" altLang="en-US" sz="900" dirty="0">
                <a:latin typeface="BIZ UDPゴシック" panose="020B0400000000000000" pitchFamily="50" charset="-128"/>
                <a:ea typeface="BIZ UDPゴシック" panose="020B0400000000000000" pitchFamily="50" charset="-128"/>
              </a:rPr>
              <a:t>をお願いします。</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◆アンケートの問い合わせ先</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国土交通省 関東地方整備局 千葉国道事務所</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計画課 「新湾岸道路プロジェクト」ご意見募集係</a:t>
            </a:r>
            <a:endParaRPr kumimoji="1" lang="en-US" altLang="ja-JP" sz="900" dirty="0">
              <a:latin typeface="BIZ UDPゴシック" panose="020B0400000000000000" pitchFamily="50" charset="-128"/>
              <a:ea typeface="BIZ UDPゴシック" panose="020B0400000000000000" pitchFamily="50" charset="-128"/>
            </a:endParaRPr>
          </a:p>
          <a:p>
            <a:r>
              <a:rPr kumimoji="1" lang="en-US" altLang="ja-JP" sz="900" dirty="0">
                <a:latin typeface="BIZ UDPゴシック" panose="020B0400000000000000" pitchFamily="50" charset="-128"/>
                <a:ea typeface="BIZ UDPゴシック" panose="020B0400000000000000" pitchFamily="50" charset="-128"/>
              </a:rPr>
              <a:t>   TEL</a:t>
            </a:r>
            <a:r>
              <a:rPr kumimoji="1" lang="ja-JP" altLang="en-US" sz="900" dirty="0">
                <a:latin typeface="BIZ UDPゴシック" panose="020B0400000000000000" pitchFamily="50" charset="-128"/>
                <a:ea typeface="BIZ UDPゴシック" panose="020B0400000000000000" pitchFamily="50" charset="-128"/>
              </a:rPr>
              <a:t>：０４３－２８７－０３１４</a:t>
            </a:r>
            <a:endParaRPr kumimoji="1" lang="en-US" altLang="ja-JP" sz="900" dirty="0">
              <a:latin typeface="BIZ UDPゴシック" panose="020B0400000000000000" pitchFamily="50" charset="-128"/>
              <a:ea typeface="BIZ UDPゴシック" panose="020B0400000000000000" pitchFamily="50" charset="-128"/>
            </a:endParaRPr>
          </a:p>
          <a:p>
            <a:endParaRPr kumimoji="1" lang="en-US" altLang="ja-JP" sz="1200" dirty="0">
              <a:latin typeface="BIZ UDPゴシック" panose="020B0400000000000000" pitchFamily="50" charset="-128"/>
              <a:ea typeface="BIZ UDPゴシック" panose="020B0400000000000000" pitchFamily="50" charset="-128"/>
            </a:endParaRPr>
          </a:p>
        </p:txBody>
      </p:sp>
      <p:sp>
        <p:nvSpPr>
          <p:cNvPr id="8" name="object 33">
            <a:extLst>
              <a:ext uri="{FF2B5EF4-FFF2-40B4-BE49-F238E27FC236}">
                <a16:creationId xmlns:a16="http://schemas.microsoft.com/office/drawing/2014/main" id="{1BFE003C-B3F1-7EB4-CA32-0B9EC9C49A2C}"/>
              </a:ext>
            </a:extLst>
          </p:cNvPr>
          <p:cNvSpPr txBox="1"/>
          <p:nvPr/>
        </p:nvSpPr>
        <p:spPr>
          <a:xfrm>
            <a:off x="36058" y="1263067"/>
            <a:ext cx="5313023" cy="188834"/>
          </a:xfrm>
          <a:prstGeom prst="rect">
            <a:avLst/>
          </a:prstGeom>
          <a:ln w="6853">
            <a:noFill/>
          </a:ln>
        </p:spPr>
        <p:txBody>
          <a:bodyPr vert="horz" wrap="square" lIns="0" tIns="0" rIns="0" bIns="0" rtlCol="0" anchor="ctr" anchorCtr="0">
            <a:spAutoFit/>
          </a:bodyPr>
          <a:lstStyle/>
          <a:p>
            <a:pPr marL="115200" indent="-115200">
              <a:lnSpc>
                <a:spcPct val="110000"/>
              </a:lnSpc>
            </a:pPr>
            <a:r>
              <a:rPr lang="ja-JP" altLang="en-US" sz="600" kern="100" spc="-30" dirty="0">
                <a:latin typeface="BIZ UDPゴシック" panose="020B0400000000000000" pitchFamily="50" charset="-128"/>
                <a:ea typeface="BIZ UDPゴシック" panose="020B0400000000000000" pitchFamily="50" charset="-128"/>
              </a:rPr>
              <a:t>　本調査は、新湾岸道路（外環高谷</a:t>
            </a:r>
            <a:r>
              <a:rPr lang="en-US" altLang="ja-JP" sz="600" kern="100" spc="-30" dirty="0">
                <a:latin typeface="BIZ UDPゴシック" panose="020B0400000000000000" pitchFamily="50" charset="-128"/>
                <a:ea typeface="BIZ UDPゴシック" panose="020B0400000000000000" pitchFamily="50" charset="-128"/>
              </a:rPr>
              <a:t>JCT</a:t>
            </a:r>
            <a:r>
              <a:rPr lang="ja-JP" altLang="en-US" sz="600" kern="100" spc="-30" dirty="0">
                <a:latin typeface="BIZ UDPゴシック" panose="020B0400000000000000" pitchFamily="50" charset="-128"/>
                <a:ea typeface="BIZ UDPゴシック" panose="020B0400000000000000" pitchFamily="50" charset="-128"/>
              </a:rPr>
              <a:t>周辺から蘇我</a:t>
            </a:r>
            <a:r>
              <a:rPr lang="en-US" altLang="ja-JP" sz="600" kern="100" spc="-30" dirty="0">
                <a:latin typeface="BIZ UDPゴシック" panose="020B0400000000000000" pitchFamily="50" charset="-128"/>
                <a:ea typeface="BIZ UDPゴシック" panose="020B0400000000000000" pitchFamily="50" charset="-128"/>
              </a:rPr>
              <a:t>IC</a:t>
            </a:r>
            <a:r>
              <a:rPr lang="ja-JP" altLang="en-US" sz="600" kern="100" spc="-30" dirty="0">
                <a:latin typeface="BIZ UDPゴシック" panose="020B0400000000000000" pitchFamily="50" charset="-128"/>
                <a:ea typeface="BIZ UDPゴシック" panose="020B0400000000000000" pitchFamily="50" charset="-128"/>
              </a:rPr>
              <a:t>周辺ならびに市原</a:t>
            </a:r>
            <a:r>
              <a:rPr lang="en-US" altLang="ja-JP" sz="600" kern="100" spc="-30" dirty="0">
                <a:latin typeface="BIZ UDPゴシック" panose="020B0400000000000000" pitchFamily="50" charset="-128"/>
                <a:ea typeface="BIZ UDPゴシック" panose="020B0400000000000000" pitchFamily="50" charset="-128"/>
              </a:rPr>
              <a:t>IC</a:t>
            </a:r>
            <a:r>
              <a:rPr lang="ja-JP" altLang="en-US" sz="600" kern="100" spc="-30" dirty="0">
                <a:latin typeface="BIZ UDPゴシック" panose="020B0400000000000000" pitchFamily="50" charset="-128"/>
                <a:ea typeface="BIZ UDPゴシック" panose="020B0400000000000000" pitchFamily="50" charset="-128"/>
              </a:rPr>
              <a:t>周辺）の計画検討にあたり、皆様のご意見をお聞きするためにアンケート調査を行うものです。　</a:t>
            </a:r>
            <a:endParaRPr lang="en-US" altLang="ja-JP" sz="600" kern="100" spc="-30" dirty="0">
              <a:latin typeface="BIZ UDPゴシック" panose="020B0400000000000000" pitchFamily="50" charset="-128"/>
              <a:ea typeface="BIZ UDPゴシック" panose="020B0400000000000000" pitchFamily="50" charset="-128"/>
            </a:endParaRPr>
          </a:p>
          <a:p>
            <a:pPr marL="115200" indent="-115200">
              <a:lnSpc>
                <a:spcPct val="110000"/>
              </a:lnSpc>
            </a:pPr>
            <a:r>
              <a:rPr lang="ja-JP" altLang="en-US" sz="600" kern="100" spc="-30" dirty="0">
                <a:latin typeface="BIZ UDPゴシック" panose="020B0400000000000000" pitchFamily="50" charset="-128"/>
                <a:ea typeface="BIZ UDPゴシック" panose="020B0400000000000000" pitchFamily="50" charset="-128"/>
              </a:rPr>
              <a:t>　ご回答いただいた個人情報は、プライバシー保護に配慮し、統計的に処理されたデータとしてのみ利用いたします。</a:t>
            </a:r>
          </a:p>
        </p:txBody>
      </p:sp>
    </p:spTree>
    <p:extLst>
      <p:ext uri="{BB962C8B-B14F-4D97-AF65-F5344CB8AC3E}">
        <p14:creationId xmlns:p14="http://schemas.microsoft.com/office/powerpoint/2010/main" val="27802618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10740</TotalTime>
  <Words>953</Words>
  <Application>Microsoft Office PowerPoint</Application>
  <PresentationFormat>ユーザー設定</PresentationFormat>
  <Paragraphs>154</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HGPｺﾞｼｯｸM</vt:lpstr>
      <vt:lpstr>HGP創英角ｺﾞｼｯｸUB</vt:lpstr>
      <vt:lpstr>Meiryo UI</vt:lpstr>
      <vt:lpstr>游ゴシック</vt:lpstr>
      <vt:lpstr>Office Theme</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伊藤 大</dc:creator>
  <cp:lastModifiedBy>中軽米　隼人</cp:lastModifiedBy>
  <cp:revision>501</cp:revision>
  <cp:lastPrinted>2025-07-29T11:49:38Z</cp:lastPrinted>
  <dcterms:modified xsi:type="dcterms:W3CDTF">2025-07-29T11:49:40Z</dcterms:modified>
</cp:coreProperties>
</file>