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6" r:id="rId2"/>
    <p:sldId id="301" r:id="rId3"/>
    <p:sldId id="302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" initials="T" lastIdx="8" clrIdx="0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CC"/>
    <a:srgbClr val="D5F5F4"/>
    <a:srgbClr val="0000FF"/>
    <a:srgbClr val="DCF0D9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76" y="32"/>
      </p:cViewPr>
      <p:guideLst>
        <p:guide orient="horz" pos="20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A91F0-E513-4F04-BF7A-698B9F615F8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D9E4A-AACE-4EB2-81F1-F69240B8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2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31">
              <a:defRPr/>
            </a:pPr>
            <a:fld id="{326C6C36-7516-4653-A3E1-716216D047C7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31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036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D9E4A-AACE-4EB2-81F1-F69240B8DA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457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F81193-9889-4193-8CC7-A8DCE7FB5A2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59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8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3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85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38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84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759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74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8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419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98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9C1-D4F3-4DF8-B0E8-1A17E54E7F99}" type="datetimeFigureOut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3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137339" y="3882975"/>
            <a:ext cx="12006000" cy="2337768"/>
          </a:xfrm>
          <a:prstGeom prst="roundRect">
            <a:avLst>
              <a:gd name="adj" fmla="val 0"/>
            </a:avLst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137338" y="1384086"/>
            <a:ext cx="11880000" cy="1999551"/>
          </a:xfrm>
          <a:prstGeom prst="roundRect">
            <a:avLst/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タイトル 2"/>
          <p:cNvSpPr txBox="1">
            <a:spLocks/>
          </p:cNvSpPr>
          <p:nvPr/>
        </p:nvSpPr>
        <p:spPr>
          <a:xfrm>
            <a:off x="1207711" y="617816"/>
            <a:ext cx="7687737" cy="190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87">
              <a:defRPr/>
            </a:pPr>
            <a:endParaRPr lang="ja-JP" altLang="en-US" sz="6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03998" y="7040880"/>
            <a:ext cx="2145002" cy="17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347038" y="1743772"/>
            <a:ext cx="11491427" cy="1559843"/>
            <a:chOff x="283537" y="511140"/>
            <a:chExt cx="10020684" cy="1402194"/>
          </a:xfrm>
        </p:grpSpPr>
        <p:sp>
          <p:nvSpPr>
            <p:cNvPr id="36" name="角丸四角形 35"/>
            <p:cNvSpPr/>
            <p:nvPr/>
          </p:nvSpPr>
          <p:spPr>
            <a:xfrm>
              <a:off x="5337976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283537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968350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2933" y="763602"/>
              <a:ext cx="863583" cy="723208"/>
            </a:xfrm>
            <a:prstGeom prst="rect">
              <a:avLst/>
            </a:prstGeom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456102" y="1518317"/>
              <a:ext cx="1310442" cy="342026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手を洗おう</a:t>
              </a:r>
              <a:endParaRPr kumimoji="1" lang="ja-JP" altLang="en-US" sz="2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7022789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3653163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707602" y="511140"/>
              <a:ext cx="1512000" cy="136800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976456" y="1493855"/>
              <a:ext cx="1597134" cy="342026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距離をとろう</a:t>
              </a:r>
              <a:endParaRPr kumimoji="1" lang="ja-JP" altLang="en-US" sz="2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11624" y="1349972"/>
              <a:ext cx="1616746" cy="563362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noProof="0" dirty="0" smtClean="0">
                  <a:ln>
                    <a:solidFill>
                      <a:prstClr val="black"/>
                    </a:solidFill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マスクは正しく</a:t>
              </a:r>
              <a:endParaRPr kumimoji="1" lang="en-US" altLang="ja-JP" b="0" i="0" u="none" strike="noStrike" kern="1200" cap="none" spc="0" normalizeH="0" noProof="0" dirty="0" smtClean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noProof="0" dirty="0" smtClean="0">
                  <a:ln>
                    <a:solidFill>
                      <a:prstClr val="black"/>
                    </a:solidFill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着用しよう</a:t>
              </a:r>
              <a:endParaRPr kumimoji="1" lang="ja-JP" altLang="en-US" b="0" i="0" u="none" strike="noStrike" kern="1200" cap="none" spc="0" normalizeH="0" noProof="0" dirty="0">
                <a:ln>
                  <a:solidFill>
                    <a:prstClr val="black"/>
                  </a:solidFill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1700" y="695921"/>
              <a:ext cx="722981" cy="805754"/>
            </a:xfrm>
            <a:prstGeom prst="rect">
              <a:avLst/>
            </a:prstGeom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2114747" y="1502088"/>
              <a:ext cx="1421687" cy="342026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消毒しよう</a:t>
              </a:r>
              <a:endParaRPr kumimoji="1" lang="ja-JP" altLang="en-US" sz="2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896" y="695921"/>
              <a:ext cx="708715" cy="824454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8627154" y="1511064"/>
              <a:ext cx="1677067" cy="314359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時間をずらそう</a:t>
              </a:r>
              <a:endParaRPr kumimoji="1" lang="ja-JP" altLang="en-US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635" y="1095750"/>
              <a:ext cx="586590" cy="397375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1971" y="868700"/>
              <a:ext cx="586590" cy="309277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49761" y="684531"/>
              <a:ext cx="368337" cy="368337"/>
            </a:xfrm>
            <a:prstGeom prst="rect">
              <a:avLst/>
            </a:prstGeom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5243065" y="1526747"/>
              <a:ext cx="1700941" cy="342026"/>
            </a:xfrm>
            <a:prstGeom prst="rect">
              <a:avLst/>
            </a:prstGeom>
            <a:noFill/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換気しよう</a:t>
              </a:r>
              <a:endParaRPr kumimoji="1" lang="ja-JP" altLang="en-US" sz="2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427" y="589805"/>
              <a:ext cx="1179048" cy="1036846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1729" y="817630"/>
              <a:ext cx="1154868" cy="495279"/>
            </a:xfrm>
            <a:prstGeom prst="rect">
              <a:avLst/>
            </a:prstGeom>
          </p:spPr>
        </p:pic>
      </p:grpSp>
      <p:grpSp>
        <p:nvGrpSpPr>
          <p:cNvPr id="41" name="グループ化 40"/>
          <p:cNvGrpSpPr/>
          <p:nvPr/>
        </p:nvGrpSpPr>
        <p:grpSpPr>
          <a:xfrm>
            <a:off x="806154" y="6240746"/>
            <a:ext cx="10926428" cy="627607"/>
            <a:chOff x="796377" y="6150150"/>
            <a:chExt cx="10939602" cy="612718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9739013" y="6187647"/>
              <a:ext cx="1996966" cy="495685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神奈川県</a:t>
              </a:r>
            </a:p>
          </p:txBody>
        </p:sp>
        <p:pic>
          <p:nvPicPr>
            <p:cNvPr id="45" name="図 44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17EDC24F-055F-42B9-81AD-A588AA82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11" y="6185598"/>
              <a:ext cx="500544" cy="577270"/>
            </a:xfrm>
            <a:prstGeom prst="rect">
              <a:avLst/>
            </a:prstGeom>
          </p:spPr>
        </p:pic>
        <p:pic>
          <p:nvPicPr>
            <p:cNvPr id="46" name="図 4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BA1E8DA2-2246-498D-8F0E-33D6F64018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17" t="17844" r="27892" b="14658"/>
            <a:stretch/>
          </p:blipFill>
          <p:spPr>
            <a:xfrm>
              <a:off x="6565996" y="6175257"/>
              <a:ext cx="598461" cy="57573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05B93E71-638B-4187-A3E4-1E7365DD9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377" y="6151350"/>
              <a:ext cx="581223" cy="574048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1296289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埼玉県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994744" y="6163322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千葉県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816011" y="6185598"/>
              <a:ext cx="1872000" cy="495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東京都</a:t>
              </a:r>
            </a:p>
          </p:txBody>
        </p:sp>
        <p:pic>
          <p:nvPicPr>
            <p:cNvPr id="52" name="図 51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E3CDB6C5-E3FA-4A2D-A6CB-241910CD3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82554" y="6150150"/>
              <a:ext cx="581636" cy="586483"/>
            </a:xfrm>
            <a:prstGeom prst="rect">
              <a:avLst/>
            </a:prstGeom>
          </p:spPr>
        </p:pic>
      </p:grpSp>
      <p:sp>
        <p:nvSpPr>
          <p:cNvPr id="91" name="正方形/長方形 90"/>
          <p:cNvSpPr/>
          <p:nvPr/>
        </p:nvSpPr>
        <p:spPr>
          <a:xfrm>
            <a:off x="-24899" y="-2"/>
            <a:ext cx="12204474" cy="9504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5200" spc="-3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ゴールデンウィークも コロナに気をつけて</a:t>
            </a:r>
            <a:endParaRPr lang="ja-JP" altLang="en-US" sz="5200" spc="-3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226841" y="4074931"/>
            <a:ext cx="964762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</a:t>
            </a:r>
            <a:r>
              <a:rPr kumimoji="1" lang="ja-JP" altLang="en-US" sz="4200" b="0" i="0" u="none" strike="noStrike" kern="1200" cap="none" spc="-150" normalizeH="0" baseline="0" noProof="0" dirty="0" smtClean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混雑する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場所や時間を避けて</a:t>
            </a:r>
            <a:endParaRPr lang="en-US" altLang="ja-JP" sz="4200" spc="-150" dirty="0" smtClean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spc="-150" dirty="0" smtClean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移動中の自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動車内でも、こまめな換気</a:t>
            </a:r>
            <a:endParaRPr lang="en-US" altLang="ja-JP" sz="42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8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体調</a:t>
            </a:r>
            <a:r>
              <a:rPr lang="ja-JP" altLang="en-US" sz="42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が悪いとき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42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外出</a:t>
            </a:r>
            <a:r>
              <a:rPr lang="ja-JP" altLang="en-US" sz="42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42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控えて</a:t>
            </a:r>
            <a:endParaRPr lang="ja-JP" altLang="en-US" sz="4200" spc="-1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14730" y="1094763"/>
            <a:ext cx="5445990" cy="51500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基本的対策の徹底</a:t>
            </a:r>
            <a:endParaRPr lang="ja-JP" altLang="en-US" sz="3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10462" y="3523902"/>
            <a:ext cx="5445990" cy="51500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3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旅行や帰省の際も 感染対策</a:t>
            </a:r>
            <a:endParaRPr lang="ja-JP" altLang="en-US" sz="3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0" advClick="0" advTm="8500"/>
    </mc:Choice>
    <mc:Fallback xmlns="">
      <p:transition spd="slow" advClick="0" advTm="8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67479" y="4396972"/>
            <a:ext cx="11844000" cy="2238004"/>
          </a:xfrm>
          <a:prstGeom prst="roundRect">
            <a:avLst>
              <a:gd name="adj" fmla="val 0"/>
            </a:avLst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45239" y="1183332"/>
            <a:ext cx="11880000" cy="3076008"/>
          </a:xfrm>
          <a:prstGeom prst="roundRect">
            <a:avLst>
              <a:gd name="adj" fmla="val 0"/>
            </a:avLst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-6237" y="-1"/>
            <a:ext cx="12198238" cy="94880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defRPr/>
            </a:pPr>
            <a:r>
              <a:rPr lang="ja-JP" altLang="en-US" sz="4600" spc="-3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どんなときも どんな場所でも 感染対策の徹底を</a:t>
            </a:r>
            <a:endParaRPr lang="ja-JP" altLang="en-US" sz="4600" spc="-3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12236" y="1193021"/>
            <a:ext cx="87630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外食は、認証</a:t>
            </a:r>
            <a:r>
              <a:rPr lang="ja-JP" altLang="en-US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を受けた</a:t>
            </a:r>
            <a:r>
              <a:rPr lang="ja-JP" altLang="en-US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お店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sz="44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2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屋内</a:t>
            </a:r>
            <a:r>
              <a:rPr lang="ja-JP" altLang="en-US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でも屋外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でも、</a:t>
            </a:r>
            <a:endParaRPr lang="en-US" altLang="ja-JP" sz="44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en-US" altLang="ja-JP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会話</a:t>
            </a:r>
            <a:r>
              <a:rPr lang="ja-JP" altLang="en-US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はマスクを</a:t>
            </a:r>
            <a:endParaRPr lang="en-US" altLang="ja-JP" sz="44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ja-JP" altLang="en-US" sz="1200" spc="-1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換気はこまめに　</a:t>
            </a:r>
            <a:endParaRPr lang="ja-JP" altLang="en-US" sz="4400" spc="-15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12236" y="4695448"/>
            <a:ext cx="734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☞ 人との距離を保つなど、</a:t>
            </a:r>
            <a:endParaRPr lang="en-US" altLang="ja-JP" sz="44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2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 主催者</a:t>
            </a:r>
            <a:r>
              <a:rPr lang="ja-JP" altLang="en-US" sz="4400" spc="-15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4400" spc="-15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指示に従って</a:t>
            </a:r>
            <a:endParaRPr lang="en-US" altLang="ja-JP" sz="4400" spc="-15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3363" y="1172936"/>
            <a:ext cx="2567160" cy="309679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飲食の際は</a:t>
            </a:r>
            <a:r>
              <a:rPr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…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4113" y="4382405"/>
            <a:ext cx="2567160" cy="2253295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イベントでは</a:t>
            </a:r>
            <a:r>
              <a:rPr lang="en-US" altLang="ja-JP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…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9043638" y="4443270"/>
            <a:ext cx="3040566" cy="2103906"/>
            <a:chOff x="9917329" y="4748349"/>
            <a:chExt cx="2153866" cy="1511355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7329" y="4748349"/>
              <a:ext cx="2153866" cy="1511355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869696" y="5757576"/>
              <a:ext cx="332360" cy="176800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420009" y="5730906"/>
              <a:ext cx="332360" cy="176800"/>
            </a:xfrm>
            <a:prstGeom prst="rect">
              <a:avLst/>
            </a:prstGeom>
          </p:spPr>
        </p:pic>
      </p:grpSp>
      <p:grpSp>
        <p:nvGrpSpPr>
          <p:cNvPr id="2" name="グループ化 1"/>
          <p:cNvGrpSpPr/>
          <p:nvPr/>
        </p:nvGrpSpPr>
        <p:grpSpPr>
          <a:xfrm>
            <a:off x="8728550" y="1975000"/>
            <a:ext cx="3311050" cy="1835273"/>
            <a:chOff x="8927884" y="2121408"/>
            <a:chExt cx="3111716" cy="1688865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8" t="193" r="1957" b="-1"/>
            <a:stretch/>
          </p:blipFill>
          <p:spPr>
            <a:xfrm>
              <a:off x="8927884" y="2121408"/>
              <a:ext cx="3111716" cy="1688865"/>
            </a:xfrm>
            <a:prstGeom prst="rect">
              <a:avLst/>
            </a:prstGeom>
          </p:spPr>
        </p:pic>
        <p:pic>
          <p:nvPicPr>
            <p:cNvPr id="13" name="Picture 20" descr="https://1.bp.blogspot.com/-2_nrEJr7ktI/Xtt6eZ-S_CI/AAAAAAABZQU/p_2HJHcwsmEffiMtJaeqokHI8V1ozCuTgCNcBGAsYHQ/s1600/medical_mask_top_view.png">
              <a:extLst>
                <a:ext uri="{FF2B5EF4-FFF2-40B4-BE49-F238E27FC236}">
                  <a16:creationId xmlns:a16="http://schemas.microsoft.com/office/drawing/2014/main" id="{6495D2EC-DB01-4B7F-A6C8-CFA5A06AF2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301087">
              <a:off x="11404662" y="2562209"/>
              <a:ext cx="497230" cy="230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44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3216995" y="6508973"/>
            <a:ext cx="6548107" cy="186853"/>
            <a:chOff x="3310538" y="6394986"/>
            <a:chExt cx="6548107" cy="186853"/>
          </a:xfrm>
        </p:grpSpPr>
        <p:sp>
          <p:nvSpPr>
            <p:cNvPr id="43" name="正方形/長方形 42"/>
            <p:cNvSpPr/>
            <p:nvPr/>
          </p:nvSpPr>
          <p:spPr>
            <a:xfrm>
              <a:off x="6295469" y="6401839"/>
              <a:ext cx="3563176" cy="18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310538" y="6394986"/>
              <a:ext cx="2654823" cy="180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-12473" y="0"/>
            <a:ext cx="12204000" cy="9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kumimoji="1" sz="1800" b="0" i="0" normalizeH="0" noProof="0">
                <a:uLnTx/>
                <a:uFillTx/>
                <a:latin typeface="游ゴシック" panose="020F0502020204030204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lang="ja-JP" altLang="en-US" sz="4800" spc="-3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游ゴシック 本文"/>
                <a:ea typeface="HGS創英角ｺﾞｼｯｸUB" panose="020B0900000000000000" pitchFamily="50" charset="-128"/>
                <a:cs typeface="Arial" panose="020B0604020202020204" pitchFamily="34" charset="0"/>
              </a:rPr>
              <a:t>若い方も</a:t>
            </a:r>
            <a:r>
              <a:rPr lang="ja-JP" altLang="en-US" sz="4800" spc="-30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游ゴシック 本文"/>
                <a:ea typeface="HGS創英角ｺﾞｼｯｸUB" panose="020B0900000000000000" pitchFamily="50" charset="-128"/>
                <a:cs typeface="Arial" panose="020B0604020202020204" pitchFamily="34" charset="0"/>
              </a:rPr>
              <a:t>３</a:t>
            </a:r>
            <a:r>
              <a:rPr lang="ja-JP" altLang="en-US" sz="4800" spc="-300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游ゴシック 本文"/>
                <a:ea typeface="HGS創英角ｺﾞｼｯｸUB" panose="020B0900000000000000" pitchFamily="50" charset="-128"/>
                <a:cs typeface="Arial" panose="020B0604020202020204" pitchFamily="34" charset="0"/>
              </a:rPr>
              <a:t>回目のワクチン接種を</a:t>
            </a:r>
            <a:endParaRPr lang="ja-JP" altLang="en-US" sz="4800" spc="-300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游ゴシック 本文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943084" y="1069347"/>
            <a:ext cx="3752746" cy="401484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ワクチンの効果イメージ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198475" y="1443268"/>
            <a:ext cx="5413350" cy="19869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tIns="144000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３回目接種で</a:t>
            </a:r>
            <a:endParaRPr kumimoji="1" lang="en-US" altLang="ja-JP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ts val="7000"/>
              </a:lnSpc>
            </a:pPr>
            <a:r>
              <a:rPr kumimoji="1" lang="ja-JP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効果</a:t>
            </a:r>
            <a:r>
              <a:rPr lang="ja-JP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回復</a:t>
            </a:r>
            <a:endParaRPr kumimoji="1" lang="ja-JP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-606456" y="5897498"/>
            <a:ext cx="13411481" cy="842187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1" sz="1800" b="0" i="0" normalizeH="0" noProof="0">
                <a:uLnTx/>
                <a:uFillTx/>
                <a:latin typeface="游ゴシック" panose="020F0502020204030204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kumimoji="1" lang="ja-JP" altLang="en-US" sz="4800" b="0" i="0" u="none" strike="noStrike" kern="1200" cap="none" spc="-300" normalizeH="0" baseline="0" noProof="0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游ゴシック 本文"/>
                <a:ea typeface="HGS創英角ｺﾞｼｯｸUB" panose="020B0900000000000000" pitchFamily="50" charset="-128"/>
                <a:cs typeface="Arial" panose="020B0604020202020204" pitchFamily="34" charset="0"/>
              </a:rPr>
              <a:t>ワクチンは「自分も」「大切な人も」守ります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289701" y="1471916"/>
            <a:ext cx="5250618" cy="2534825"/>
            <a:chOff x="651060" y="3454180"/>
            <a:chExt cx="5389200" cy="2665268"/>
          </a:xfrm>
        </p:grpSpPr>
        <p:sp>
          <p:nvSpPr>
            <p:cNvPr id="86" name="テキスト ボックス 85"/>
            <p:cNvSpPr txBox="1"/>
            <p:nvPr/>
          </p:nvSpPr>
          <p:spPr>
            <a:xfrm>
              <a:off x="5170330" y="5682830"/>
              <a:ext cx="742544" cy="436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 smtClean="0"/>
                <a:t>時間</a:t>
              </a:r>
              <a:endParaRPr kumimoji="1" lang="ja-JP" altLang="en-US" sz="2000" b="1" dirty="0"/>
            </a:p>
          </p:txBody>
        </p:sp>
        <p:sp>
          <p:nvSpPr>
            <p:cNvPr id="94" name="右矢印 93"/>
            <p:cNvSpPr/>
            <p:nvPr/>
          </p:nvSpPr>
          <p:spPr>
            <a:xfrm rot="18484957">
              <a:off x="4939701" y="4043584"/>
              <a:ext cx="1390732" cy="351183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651060" y="3633253"/>
              <a:ext cx="505440" cy="19764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感染予防効果</a:t>
              </a:r>
              <a:endParaRPr kumimoji="1" lang="ja-JP" altLang="en-US" sz="2000" b="1" dirty="0"/>
            </a:p>
          </p:txBody>
        </p:sp>
        <p:sp>
          <p:nvSpPr>
            <p:cNvPr id="92" name="右矢印 91"/>
            <p:cNvSpPr/>
            <p:nvPr/>
          </p:nvSpPr>
          <p:spPr>
            <a:xfrm rot="2093177">
              <a:off x="3607460" y="4355525"/>
              <a:ext cx="1080096" cy="198253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1138599" y="3454180"/>
              <a:ext cx="4901661" cy="2227934"/>
              <a:chOff x="1243131" y="3159955"/>
              <a:chExt cx="7558499" cy="2503713"/>
            </a:xfrm>
          </p:grpSpPr>
          <p:grpSp>
            <p:nvGrpSpPr>
              <p:cNvPr id="35" name="グループ化 34"/>
              <p:cNvGrpSpPr/>
              <p:nvPr/>
            </p:nvGrpSpPr>
            <p:grpSpPr>
              <a:xfrm>
                <a:off x="1243131" y="3159955"/>
                <a:ext cx="7558499" cy="2503713"/>
                <a:chOff x="1550505" y="3503858"/>
                <a:chExt cx="6191419" cy="2254106"/>
              </a:xfrm>
            </p:grpSpPr>
            <p:cxnSp>
              <p:nvCxnSpPr>
                <p:cNvPr id="60" name="直線矢印コネクタ 59"/>
                <p:cNvCxnSpPr/>
                <p:nvPr/>
              </p:nvCxnSpPr>
              <p:spPr>
                <a:xfrm flipH="1" flipV="1">
                  <a:off x="1550505" y="3503858"/>
                  <a:ext cx="35228" cy="2254106"/>
                </a:xfrm>
                <a:prstGeom prst="straightConnector1">
                  <a:avLst/>
                </a:prstGeom>
                <a:ln w="762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/>
                <p:cNvCxnSpPr/>
                <p:nvPr/>
              </p:nvCxnSpPr>
              <p:spPr>
                <a:xfrm>
                  <a:off x="1550505" y="5753943"/>
                  <a:ext cx="6191419" cy="0"/>
                </a:xfrm>
                <a:prstGeom prst="straightConnector1">
                  <a:avLst/>
                </a:prstGeom>
                <a:ln w="76200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直線コネクタ 35"/>
              <p:cNvCxnSpPr/>
              <p:nvPr/>
            </p:nvCxnSpPr>
            <p:spPr>
              <a:xfrm flipH="1">
                <a:off x="1961431" y="3203649"/>
                <a:ext cx="1" cy="241415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3718703" y="3203649"/>
                <a:ext cx="24917" cy="244645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6935525" y="3250562"/>
                <a:ext cx="8565" cy="236724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 flipV="1">
                <a:off x="1969089" y="4374567"/>
                <a:ext cx="707850" cy="1065481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2656035" y="4392529"/>
                <a:ext cx="1087585" cy="67906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flipV="1">
                <a:off x="3705942" y="3250563"/>
                <a:ext cx="839892" cy="1209872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4495247" y="3264277"/>
                <a:ext cx="2479470" cy="1252038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flipV="1">
                <a:off x="6915563" y="3246554"/>
                <a:ext cx="1408765" cy="1269762"/>
              </a:xfrm>
              <a:prstGeom prst="line">
                <a:avLst/>
              </a:prstGeom>
              <a:ln w="7620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角丸四角形 90"/>
            <p:cNvSpPr/>
            <p:nvPr/>
          </p:nvSpPr>
          <p:spPr>
            <a:xfrm>
              <a:off x="4346342" y="3508460"/>
              <a:ext cx="923600" cy="407583"/>
            </a:xfrm>
            <a:prstGeom prst="roundRect">
              <a:avLst/>
            </a:pr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bg1"/>
                  </a:solidFill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</a:rPr>
                <a:t>回目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2365517" y="3546158"/>
              <a:ext cx="706988" cy="2828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2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回目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9" name="角丸四角形 88"/>
            <p:cNvSpPr/>
            <p:nvPr/>
          </p:nvSpPr>
          <p:spPr>
            <a:xfrm>
              <a:off x="1280881" y="3531240"/>
              <a:ext cx="705392" cy="29505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回目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4" name="角丸四角形 53"/>
          <p:cNvSpPr/>
          <p:nvPr/>
        </p:nvSpPr>
        <p:spPr>
          <a:xfrm>
            <a:off x="31638" y="3908841"/>
            <a:ext cx="11880000" cy="2078482"/>
          </a:xfrm>
          <a:prstGeom prst="roundRect">
            <a:avLst/>
          </a:prstGeom>
          <a:solidFill>
            <a:srgbClr val="D5F5F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89571" y="3976220"/>
            <a:ext cx="2076323" cy="1961771"/>
            <a:chOff x="314435" y="3976220"/>
            <a:chExt cx="1951459" cy="1961771"/>
          </a:xfrm>
        </p:grpSpPr>
        <p:sp>
          <p:nvSpPr>
            <p:cNvPr id="46" name="角丸四角形 45"/>
            <p:cNvSpPr/>
            <p:nvPr/>
          </p:nvSpPr>
          <p:spPr>
            <a:xfrm>
              <a:off x="314435" y="3976220"/>
              <a:ext cx="1951459" cy="1914577"/>
            </a:xfrm>
            <a:prstGeom prst="roundRect">
              <a:avLst/>
            </a:prstGeom>
            <a:solidFill>
              <a:srgbClr val="0000C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81957" y="5204209"/>
              <a:ext cx="1816414" cy="7337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72000" tIns="72000" rIns="72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600" b="1" dirty="0" smtClean="0">
                  <a:ln>
                    <a:solidFill>
                      <a:prstClr val="black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ワクチンを</a:t>
              </a:r>
              <a:endParaRPr lang="en-US" altLang="ja-JP" sz="2600" b="1" dirty="0" smtClean="0">
                <a:ln>
                  <a:solidFill>
                    <a:prstClr val="black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2600" b="1" dirty="0" smtClean="0">
                  <a:ln>
                    <a:solidFill>
                      <a:prstClr val="black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接種しよう</a:t>
              </a:r>
              <a:endParaRPr kumimoji="1" lang="ja-JP" altLang="en-US" sz="26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023" y="4083452"/>
              <a:ext cx="704712" cy="999101"/>
            </a:xfrm>
            <a:prstGeom prst="rect">
              <a:avLst/>
            </a:prstGeom>
          </p:spPr>
        </p:pic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399928">
              <a:off x="1489257" y="4499911"/>
              <a:ext cx="586780" cy="582871"/>
            </a:xfrm>
            <a:prstGeom prst="rect">
              <a:avLst/>
            </a:prstGeom>
          </p:spPr>
        </p:pic>
      </p:grpSp>
      <p:grpSp>
        <p:nvGrpSpPr>
          <p:cNvPr id="4" name="グループ化 3"/>
          <p:cNvGrpSpPr/>
          <p:nvPr/>
        </p:nvGrpSpPr>
        <p:grpSpPr>
          <a:xfrm>
            <a:off x="2440255" y="4201075"/>
            <a:ext cx="9382937" cy="1645941"/>
            <a:chOff x="2564281" y="4269912"/>
            <a:chExt cx="9583611" cy="1482621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2564281" y="4269912"/>
              <a:ext cx="9583611" cy="14040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0"/>
                </a:lnSpc>
              </a:pPr>
              <a:endParaRPr kumimoji="1" lang="ja-JP" altLang="en-US" sz="54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645383" y="4407594"/>
              <a:ext cx="8713658" cy="499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大切な人と安心して会うために、</a:t>
              </a: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未接種</a:t>
              </a:r>
              <a:r>
                <a:rPr lang="ja-JP" altLang="en-US" sz="3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方</a:t>
              </a:r>
              <a:r>
                <a:rPr lang="ja-JP" altLang="en-US" sz="3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</a:t>
              </a:r>
              <a:endParaRPr kumimoji="1" lang="en-US" altLang="ja-JP" sz="3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875999" y="4920821"/>
              <a:ext cx="8239566" cy="831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できるだけ早めに 接種を</a:t>
              </a:r>
              <a:endParaRPr lang="en-US" altLang="ja-JP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-6237" y="-1"/>
            <a:ext cx="12204474" cy="94880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6000" spc="-3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若い方も  ３回目のワクチン接種を</a:t>
            </a:r>
            <a:endParaRPr lang="ja-JP" altLang="en-US" sz="6000" spc="-3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0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208</Words>
  <Application>Microsoft Office PowerPoint</Application>
  <PresentationFormat>ワイド画面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HGP創英角ｺﾞｼｯｸUB</vt:lpstr>
      <vt:lpstr>HGS創英角ｺﾞｼｯｸUB</vt:lpstr>
      <vt:lpstr>HG創英角ｺﾞｼｯｸUB</vt:lpstr>
      <vt:lpstr>ＭＳ Ｐゴシック</vt:lpstr>
      <vt:lpstr>メイリオ</vt:lpstr>
      <vt:lpstr>游ゴシック</vt:lpstr>
      <vt:lpstr>游ゴシック Light</vt:lpstr>
      <vt:lpstr>游ゴシック 本文</vt:lpstr>
      <vt:lpstr>Arial</vt:lpstr>
      <vt:lpstr>Calibri</vt:lpstr>
      <vt:lpstr>MS Reference Sans Serif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405</cp:revision>
  <cp:lastPrinted>2022-04-25T06:24:41Z</cp:lastPrinted>
  <dcterms:created xsi:type="dcterms:W3CDTF">2022-03-02T04:14:23Z</dcterms:created>
  <dcterms:modified xsi:type="dcterms:W3CDTF">2022-04-25T06:35:54Z</dcterms:modified>
</cp:coreProperties>
</file>